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9" r:id="rId1"/>
  </p:sldMasterIdLst>
  <p:sldIdLst>
    <p:sldId id="256" r:id="rId2"/>
    <p:sldId id="267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E9875C-A200-44F4-B1A8-E9C7CE8B6CAF}" v="42" dt="2019-07-15T21:10:02.6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39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743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tebanlopezgonzalez.com/2011/08/14/comentarios-y-versiones-de-la-biblia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ereianos.blogspot.co.uk/2013/01/submissao-graciosa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ereianos.blogspot.co.uk/2013/01/submissao-graciosa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ereianos.blogspot.com/2016/03/o-filme-quarto-de-guerra-e-batalha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bibliaportugues.com/ephesians/6-12.htm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eticaglobal.blogspot.com/2009/02/estresse-nao-e-doenca.html" TargetMode="External"/><Relationship Id="rId7" Type="http://schemas.openxmlformats.org/officeDocument/2006/relationships/hyperlink" Target="https://www.youtube.com/watch?v=TmPkjHjL3i8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bibliaonline.com.br/acf/fp/4/8+" TargetMode="External"/><Relationship Id="rId5" Type="http://schemas.openxmlformats.org/officeDocument/2006/relationships/hyperlink" Target="https://bibliaportugues.com/galatians/5-17.htm" TargetMode="External"/><Relationship Id="rId4" Type="http://schemas.openxmlformats.org/officeDocument/2006/relationships/hyperlink" Target="https://bibliaportugues.com/galatians/5-16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osmasgrandesdelahistoria.blogspot.com/2009/08/la-evolucion-de-la-armadura-medieval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ereianos.blogspot.co.uk/2013/01/submissao-graciosa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ereianos.blogspot.co.uk/2013/01/submissao-graciosa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ereianos.blogspot.co.uk/2013/01/submissao-graciosa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E844E128-FF69-4E9F-8327-6B504B3C5A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F7A47BD-1F32-47D4-9AAA-4D583E5D4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503583"/>
            <a:ext cx="3888776" cy="202938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dirty="0" err="1"/>
              <a:t>Aconselhamento</a:t>
            </a:r>
            <a:r>
              <a:rPr lang="en-US" sz="4400" dirty="0"/>
              <a:t> </a:t>
            </a:r>
            <a:r>
              <a:rPr lang="en-US" sz="4400" dirty="0" err="1"/>
              <a:t>Módulo</a:t>
            </a:r>
            <a:r>
              <a:rPr lang="en-US" sz="4400" dirty="0"/>
              <a:t> 1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055CEADF-09EA-423C-8C45-F94AF44D5A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23686" y="2353592"/>
            <a:ext cx="329184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4A5E53E-C7DB-4726-A44E-660EFCD46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3467" y="3734138"/>
            <a:ext cx="3448259" cy="2607027"/>
          </a:xfrm>
        </p:spPr>
        <p:txBody>
          <a:bodyPr vert="horz" lIns="0" tIns="45720" rIns="0" bIns="45720" rtlCol="0">
            <a:normAutofit/>
          </a:bodyPr>
          <a:lstStyle/>
          <a:p>
            <a:pPr algn="ctr" fontAlgn="base"/>
            <a:r>
              <a:rPr lang="en-US" sz="3200" b="1" dirty="0" err="1"/>
              <a:t>Batalha</a:t>
            </a:r>
            <a:r>
              <a:rPr lang="en-US" sz="3200" b="1" dirty="0"/>
              <a:t> </a:t>
            </a:r>
            <a:r>
              <a:rPr lang="en-US" sz="3200" b="1" dirty="0" err="1"/>
              <a:t>Espiritual</a:t>
            </a:r>
            <a:r>
              <a:rPr lang="en-US" sz="3200" b="1" dirty="0"/>
              <a:t>;</a:t>
            </a:r>
          </a:p>
          <a:p>
            <a:pPr algn="ctr" fontAlgn="base"/>
            <a:r>
              <a:rPr lang="en-US" sz="3200" b="1" dirty="0" err="1"/>
              <a:t>Orando</a:t>
            </a:r>
            <a:r>
              <a:rPr lang="en-US" sz="3200" b="1" dirty="0"/>
              <a:t> </a:t>
            </a:r>
            <a:r>
              <a:rPr lang="en-US" sz="3200" b="1" dirty="0" err="1"/>
              <a:t>Juntos</a:t>
            </a:r>
            <a:endParaRPr lang="en-US" sz="3200" b="1" dirty="0"/>
          </a:p>
          <a:p>
            <a:pPr algn="ctr" fontAlgn="base"/>
            <a:endParaRPr lang="en-US" sz="3200" b="1" dirty="0"/>
          </a:p>
          <a:p>
            <a:pPr algn="ctr" fontAlgn="base"/>
            <a:r>
              <a:rPr lang="en-US" b="1" dirty="0"/>
              <a:t>Pr. James Marlon e </a:t>
            </a:r>
            <a:r>
              <a:rPr lang="en-US" b="1" dirty="0" err="1"/>
              <a:t>Micheli</a:t>
            </a:r>
            <a:r>
              <a:rPr lang="en-US" b="1" dirty="0"/>
              <a:t> Kleis</a:t>
            </a:r>
            <a:endParaRPr lang="en-US" dirty="0"/>
          </a:p>
          <a:p>
            <a:endParaRPr lang="en-US" dirty="0"/>
          </a:p>
        </p:txBody>
      </p:sp>
      <p:pic>
        <p:nvPicPr>
          <p:cNvPr id="7" name="Imagem 6" descr="Uma imagem contendo grama, ao ar livre&#10;&#10;Descrição gerada automaticamente">
            <a:extLst>
              <a:ext uri="{FF2B5EF4-FFF2-40B4-BE49-F238E27FC236}">
                <a16:creationId xmlns:a16="http://schemas.microsoft.com/office/drawing/2014/main" xmlns="" id="{967836A6-DCEF-4BC8-A35D-41CBA72337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3918" r="23266" b="-1"/>
          <a:stretch/>
        </p:blipFill>
        <p:spPr>
          <a:xfrm>
            <a:off x="4654297" y="10"/>
            <a:ext cx="7537703" cy="685799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27654419-FB42-4C78-B025-82DC4E76813B}"/>
              </a:ext>
            </a:extLst>
          </p:cNvPr>
          <p:cNvSpPr txBox="1"/>
          <p:nvPr/>
        </p:nvSpPr>
        <p:spPr>
          <a:xfrm>
            <a:off x="9586799" y="6657945"/>
            <a:ext cx="260520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3" tooltip="https://estebanlopezgonzalez.com/2011/08/14/comentarios-y-versiones-de-la-biblia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7239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xmlns="" id="{B0E58038-8ACE-4AD9-B404-25C603550D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 descr="Uma imagem contendo pessoa, ao ar livre, jogo esportivo, esporte&#10;&#10;Descrição gerada automaticamente">
            <a:extLst>
              <a:ext uri="{FF2B5EF4-FFF2-40B4-BE49-F238E27FC236}">
                <a16:creationId xmlns:a16="http://schemas.microsoft.com/office/drawing/2014/main" xmlns="" id="{758AB2EE-AF5D-4F67-B38B-F22AD53F9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5000"/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b="30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D784599E-A148-4143-8548-BE6BDA8E9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Juntos</a:t>
            </a: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(Mateus 18:18-20) 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38A34772-9011-42B5-AA63-FD6DEC92EE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910746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F8D4DE9E-E042-41BD-83FF-B79600D2C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8350" y="2057401"/>
            <a:ext cx="10058400" cy="3760891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pt-BR" sz="1600" dirty="0">
                <a:solidFill>
                  <a:schemeClr val="tx1"/>
                </a:solidFill>
              </a:rPr>
              <a:t>3- OS EMPECILHOS PARA ORAR JUNTOS</a:t>
            </a:r>
          </a:p>
          <a:p>
            <a:r>
              <a:rPr lang="pt-BR" sz="1600" dirty="0">
                <a:solidFill>
                  <a:schemeClr val="tx1"/>
                </a:solidFill>
              </a:rPr>
              <a:t>– Nossa falta de persistência;</a:t>
            </a:r>
          </a:p>
          <a:p>
            <a:r>
              <a:rPr lang="pt-BR" sz="1600" dirty="0">
                <a:solidFill>
                  <a:schemeClr val="tx1"/>
                </a:solidFill>
              </a:rPr>
              <a:t>– A ação do inimigo para nos desviar do propósito;</a:t>
            </a:r>
          </a:p>
          <a:p>
            <a:r>
              <a:rPr lang="pt-BR" sz="1600" dirty="0">
                <a:solidFill>
                  <a:schemeClr val="tx1"/>
                </a:solidFill>
              </a:rPr>
              <a:t>– Vergonha um do outro;</a:t>
            </a:r>
          </a:p>
          <a:p>
            <a:r>
              <a:rPr lang="pt-BR" sz="1600" dirty="0">
                <a:solidFill>
                  <a:schemeClr val="tx1"/>
                </a:solidFill>
              </a:rPr>
              <a:t>– Falta de hábito;</a:t>
            </a:r>
          </a:p>
          <a:p>
            <a:r>
              <a:rPr lang="pt-BR" sz="1600" dirty="0">
                <a:solidFill>
                  <a:schemeClr val="tx1"/>
                </a:solidFill>
              </a:rPr>
              <a:t>– Dizer que não tem tempo (desculpa principal). </a:t>
            </a:r>
          </a:p>
          <a:p>
            <a:r>
              <a:rPr lang="pt-BR" sz="1600" dirty="0">
                <a:solidFill>
                  <a:schemeClr val="tx1"/>
                </a:solidFill>
              </a:rPr>
              <a:t> </a:t>
            </a:r>
          </a:p>
          <a:p>
            <a:r>
              <a:rPr lang="pt-BR" sz="1600" dirty="0">
                <a:solidFill>
                  <a:schemeClr val="tx1"/>
                </a:solidFill>
              </a:rPr>
              <a:t>Perseverando juntos em oração</a:t>
            </a:r>
          </a:p>
          <a:p>
            <a:r>
              <a:rPr lang="pt-BR" sz="1600" dirty="0">
                <a:solidFill>
                  <a:schemeClr val="tx1"/>
                </a:solidFill>
              </a:rPr>
              <a:t> </a:t>
            </a:r>
          </a:p>
          <a:p>
            <a:r>
              <a:rPr lang="pt-BR" sz="1600" dirty="0">
                <a:solidFill>
                  <a:schemeClr val="tx1"/>
                </a:solidFill>
              </a:rPr>
              <a:t>OREM JUNTOS SE A ORAÇÃO NÃO MUDAR A SITUAÇÃO</a:t>
            </a:r>
            <a:r>
              <a:rPr lang="pt-BR" sz="1600">
                <a:solidFill>
                  <a:schemeClr val="tx1"/>
                </a:solidFill>
              </a:rPr>
              <a:t>, DEUS VAI USAR A SITUACÃO PRA MUDAR VOCÊS.</a:t>
            </a:r>
            <a:endParaRPr lang="pt-BR" sz="1600" dirty="0">
              <a:solidFill>
                <a:schemeClr val="tx1"/>
              </a:solidFill>
            </a:endParaRPr>
          </a:p>
          <a:p>
            <a:r>
              <a:rPr lang="pt-BR" sz="1600" dirty="0">
                <a:solidFill>
                  <a:schemeClr val="tx1"/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82BCDE19-2810-4337-9C49-8589C42176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7FC6E36-5F26-44E7-8D95-4FA5306A6E35}"/>
              </a:ext>
            </a:extLst>
          </p:cNvPr>
          <p:cNvSpPr txBox="1"/>
          <p:nvPr/>
        </p:nvSpPr>
        <p:spPr>
          <a:xfrm>
            <a:off x="9586800" y="6657945"/>
            <a:ext cx="260520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3" tooltip="http://bereianos.blogspot.co.uk/2013/01/submissao-graciosa.html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577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xmlns="" id="{B0E58038-8ACE-4AD9-B404-25C603550D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 descr="Uma imagem contendo pessoa, ao ar livre, jogo esportivo, esporte&#10;&#10;Descrição gerada automaticamente">
            <a:extLst>
              <a:ext uri="{FF2B5EF4-FFF2-40B4-BE49-F238E27FC236}">
                <a16:creationId xmlns:a16="http://schemas.microsoft.com/office/drawing/2014/main" xmlns="" id="{758AB2EE-AF5D-4F67-B38B-F22AD53F9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5000"/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b="30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D784599E-A148-4143-8548-BE6BDA8E9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Juntos</a:t>
            </a: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(Mateus 18:18-20) 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38A34772-9011-42B5-AA63-FD6DEC92EE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910746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F8D4DE9E-E042-41BD-83FF-B79600D2C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8350" y="2057401"/>
            <a:ext cx="10058400" cy="3760891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pt-BR" sz="2400" dirty="0">
                <a:solidFill>
                  <a:schemeClr val="tx1"/>
                </a:solidFill>
              </a:rPr>
              <a:t>LIVRO: “O PODER DA ORAÇÃO PELO CASAMENTO.”</a:t>
            </a:r>
          </a:p>
          <a:p>
            <a:r>
              <a:rPr lang="pt-BR" sz="1600" dirty="0">
                <a:solidFill>
                  <a:schemeClr val="tx1"/>
                </a:solidFill>
              </a:rPr>
              <a:t>ELIZABETH GEORGE </a:t>
            </a:r>
          </a:p>
          <a:p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Ore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fortaleça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relacionamento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Respondendo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chamado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Deus para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(Lucas 11:1) 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crescimento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espíritual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Colossenses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1:9 – 11) 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casamento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(1 Pedro 3:7) 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pai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(1 Pedro 5.2,3) 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por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sabedoria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para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Provérbios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16:23) 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emprego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Colossenses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3:17)/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pela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visão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finaceira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(1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Tímóteo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6:10) 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tomada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decisões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(Tiago 1:5)/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pela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saúde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(1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Coríntios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6:19 – 20) 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tempo. (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Efésios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5:15-17) 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pela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pureza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(1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Timóteo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6:11) /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modo de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falar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marido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Efésios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4:29).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82BCDE19-2810-4337-9C49-8589C42176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7FC6E36-5F26-44E7-8D95-4FA5306A6E35}"/>
              </a:ext>
            </a:extLst>
          </p:cNvPr>
          <p:cNvSpPr txBox="1"/>
          <p:nvPr/>
        </p:nvSpPr>
        <p:spPr>
          <a:xfrm>
            <a:off x="9586800" y="6657945"/>
            <a:ext cx="260520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3" tooltip="http://bereianos.blogspot.co.uk/2013/01/submissao-graciosa.html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577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E844E128-FF69-4E9F-8327-6B504B3C5A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F7A47BD-1F32-47D4-9AAA-4D583E5D4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516835"/>
            <a:ext cx="3448259" cy="1666501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6600" dirty="0" err="1"/>
              <a:t>Batalha</a:t>
            </a:r>
            <a:r>
              <a:rPr lang="en-US" sz="6600" dirty="0"/>
              <a:t> </a:t>
            </a:r>
            <a:r>
              <a:rPr lang="en-US" sz="6600" dirty="0" err="1"/>
              <a:t>Espiritual</a:t>
            </a:r>
            <a:endParaRPr lang="en-US" sz="66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055CEADF-09EA-423C-8C45-F94AF44D5A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23686" y="2353592"/>
            <a:ext cx="329184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4A5E53E-C7DB-4726-A44E-660EFCD46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1595" y="2353592"/>
            <a:ext cx="4403188" cy="4333161"/>
          </a:xfrm>
        </p:spPr>
        <p:txBody>
          <a:bodyPr vert="horz" lIns="0" tIns="45720" rIns="0" bIns="45720" rtlCol="0">
            <a:normAutofit/>
          </a:bodyPr>
          <a:lstStyle/>
          <a:p>
            <a:pPr fontAlgn="base">
              <a:lnSpc>
                <a:spcPct val="90000"/>
              </a:lnSpc>
            </a:pPr>
            <a:r>
              <a:rPr lang="en-US" b="1" dirty="0"/>
              <a:t>1 </a:t>
            </a:r>
            <a:r>
              <a:rPr lang="en-US" b="1" dirty="0" err="1"/>
              <a:t>Portanto</a:t>
            </a:r>
            <a:r>
              <a:rPr lang="en-US" b="1" dirty="0"/>
              <a:t>, </a:t>
            </a:r>
            <a:r>
              <a:rPr lang="en-US" b="1" dirty="0" err="1"/>
              <a:t>já</a:t>
            </a:r>
            <a:r>
              <a:rPr lang="en-US" b="1" dirty="0"/>
              <a:t> que </a:t>
            </a:r>
            <a:r>
              <a:rPr lang="en-US" b="1" dirty="0" err="1"/>
              <a:t>vocês</a:t>
            </a:r>
            <a:r>
              <a:rPr lang="en-US" b="1" dirty="0"/>
              <a:t> </a:t>
            </a:r>
            <a:r>
              <a:rPr lang="en-US" b="1" dirty="0" err="1"/>
              <a:t>ressuscitaram</a:t>
            </a:r>
            <a:r>
              <a:rPr lang="en-US" b="1" dirty="0"/>
              <a:t> com Cristo, </a:t>
            </a:r>
            <a:r>
              <a:rPr lang="en-US" b="1" dirty="0" err="1"/>
              <a:t>procurem</a:t>
            </a:r>
            <a:r>
              <a:rPr lang="en-US" b="1" dirty="0"/>
              <a:t> as </a:t>
            </a:r>
            <a:r>
              <a:rPr lang="en-US" b="1" dirty="0" err="1"/>
              <a:t>coisas</a:t>
            </a:r>
            <a:r>
              <a:rPr lang="en-US" b="1" dirty="0"/>
              <a:t> que </a:t>
            </a:r>
            <a:r>
              <a:rPr lang="en-US" b="1" dirty="0" err="1"/>
              <a:t>são</a:t>
            </a:r>
            <a:r>
              <a:rPr lang="en-US" b="1" dirty="0"/>
              <a:t> do alto, </a:t>
            </a:r>
            <a:r>
              <a:rPr lang="en-US" b="1" dirty="0" err="1"/>
              <a:t>onde</a:t>
            </a:r>
            <a:r>
              <a:rPr lang="en-US" b="1" dirty="0"/>
              <a:t> Cristo </a:t>
            </a:r>
            <a:r>
              <a:rPr lang="en-US" b="1" dirty="0" err="1"/>
              <a:t>está</a:t>
            </a:r>
            <a:r>
              <a:rPr lang="en-US" b="1" dirty="0"/>
              <a:t> </a:t>
            </a:r>
            <a:r>
              <a:rPr lang="en-US" b="1" dirty="0" err="1"/>
              <a:t>assentado</a:t>
            </a:r>
            <a:r>
              <a:rPr lang="en-US" b="1" dirty="0"/>
              <a:t> à </a:t>
            </a:r>
            <a:r>
              <a:rPr lang="en-US" b="1" dirty="0" err="1"/>
              <a:t>direita</a:t>
            </a:r>
            <a:r>
              <a:rPr lang="en-US" b="1" dirty="0"/>
              <a:t> de Deus. </a:t>
            </a:r>
          </a:p>
          <a:p>
            <a:pPr fontAlgn="base">
              <a:lnSpc>
                <a:spcPct val="90000"/>
              </a:lnSpc>
            </a:pPr>
            <a:r>
              <a:rPr lang="en-US" b="1" dirty="0"/>
              <a:t>2</a:t>
            </a:r>
            <a:r>
              <a:rPr lang="en-US" dirty="0"/>
              <a:t> </a:t>
            </a:r>
            <a:r>
              <a:rPr lang="en-US" dirty="0" err="1"/>
              <a:t>Mantenham</a:t>
            </a:r>
            <a:r>
              <a:rPr lang="en-US" dirty="0"/>
              <a:t> o </a:t>
            </a:r>
            <a:r>
              <a:rPr lang="en-US" dirty="0" err="1"/>
              <a:t>pensamento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coisas</a:t>
            </a:r>
            <a:r>
              <a:rPr lang="en-US" dirty="0"/>
              <a:t> do alto, e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coisas</a:t>
            </a:r>
            <a:r>
              <a:rPr lang="en-US" dirty="0"/>
              <a:t> </a:t>
            </a:r>
            <a:r>
              <a:rPr lang="en-US" dirty="0" err="1"/>
              <a:t>terrenas</a:t>
            </a:r>
            <a:r>
              <a:rPr lang="en-US" dirty="0"/>
              <a:t>. </a:t>
            </a:r>
          </a:p>
          <a:p>
            <a:pPr fontAlgn="base">
              <a:lnSpc>
                <a:spcPct val="90000"/>
              </a:lnSpc>
            </a:pPr>
            <a:r>
              <a:rPr lang="en-US" b="1" dirty="0"/>
              <a:t>3</a:t>
            </a:r>
            <a:r>
              <a:rPr lang="en-US" dirty="0"/>
              <a:t> Pois </a:t>
            </a:r>
            <a:r>
              <a:rPr lang="en-US" dirty="0" err="1"/>
              <a:t>vocês</a:t>
            </a:r>
            <a:r>
              <a:rPr lang="en-US" dirty="0"/>
              <a:t> </a:t>
            </a:r>
            <a:r>
              <a:rPr lang="en-US" dirty="0" err="1"/>
              <a:t>morreram</a:t>
            </a:r>
            <a:r>
              <a:rPr lang="en-US" dirty="0"/>
              <a:t>, e agora a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vida</a:t>
            </a:r>
            <a:r>
              <a:rPr lang="en-US" dirty="0"/>
              <a:t>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escondida</a:t>
            </a:r>
            <a:r>
              <a:rPr lang="en-US" dirty="0"/>
              <a:t> com Cristo </a:t>
            </a:r>
            <a:r>
              <a:rPr lang="en-US" dirty="0" err="1"/>
              <a:t>em</a:t>
            </a:r>
            <a:r>
              <a:rPr lang="en-US" dirty="0"/>
              <a:t> Deus. </a:t>
            </a:r>
          </a:p>
          <a:p>
            <a:pPr fontAlgn="base">
              <a:lnSpc>
                <a:spcPct val="90000"/>
              </a:lnSpc>
            </a:pPr>
            <a:r>
              <a:rPr lang="en-US" b="1" dirty="0"/>
              <a:t>4</a:t>
            </a:r>
            <a:r>
              <a:rPr lang="en-US" dirty="0"/>
              <a:t> </a:t>
            </a:r>
            <a:r>
              <a:rPr lang="en-US" dirty="0" err="1"/>
              <a:t>Quando</a:t>
            </a:r>
            <a:r>
              <a:rPr lang="en-US" dirty="0"/>
              <a:t> Cristo, que é a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vida</a:t>
            </a:r>
            <a:r>
              <a:rPr lang="en-US" dirty="0"/>
              <a:t>, for </a:t>
            </a:r>
            <a:r>
              <a:rPr lang="en-US" dirty="0" err="1"/>
              <a:t>manifestado</a:t>
            </a:r>
            <a:r>
              <a:rPr lang="en-US" dirty="0"/>
              <a:t>, </a:t>
            </a:r>
            <a:r>
              <a:rPr lang="en-US" dirty="0" err="1"/>
              <a:t>então</a:t>
            </a:r>
            <a:r>
              <a:rPr lang="en-US" dirty="0"/>
              <a:t> </a:t>
            </a:r>
            <a:r>
              <a:rPr lang="en-US" dirty="0" err="1"/>
              <a:t>vocês</a:t>
            </a:r>
            <a:r>
              <a:rPr lang="en-US" dirty="0"/>
              <a:t> </a:t>
            </a:r>
            <a:r>
              <a:rPr lang="en-US" dirty="0" err="1"/>
              <a:t>também</a:t>
            </a:r>
            <a:r>
              <a:rPr lang="en-US" dirty="0"/>
              <a:t> </a:t>
            </a:r>
            <a:r>
              <a:rPr lang="en-US" dirty="0" err="1"/>
              <a:t>serão</a:t>
            </a:r>
            <a:r>
              <a:rPr lang="en-US" dirty="0"/>
              <a:t> </a:t>
            </a:r>
            <a:r>
              <a:rPr lang="en-US" dirty="0" err="1"/>
              <a:t>manifestados</a:t>
            </a:r>
            <a:r>
              <a:rPr lang="en-US" dirty="0"/>
              <a:t> com </a:t>
            </a:r>
            <a:r>
              <a:rPr lang="en-US" dirty="0" err="1"/>
              <a:t>ele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glória</a:t>
            </a:r>
            <a:r>
              <a:rPr lang="en-US" dirty="0"/>
              <a:t>. </a:t>
            </a:r>
          </a:p>
          <a:p>
            <a:pPr fontAlgn="base">
              <a:lnSpc>
                <a:spcPct val="90000"/>
              </a:lnSpc>
            </a:pPr>
            <a:r>
              <a:rPr lang="en-US" b="1" dirty="0"/>
              <a:t>5</a:t>
            </a:r>
            <a:r>
              <a:rPr lang="en-US" dirty="0"/>
              <a:t> </a:t>
            </a:r>
            <a:r>
              <a:rPr lang="en-US" dirty="0" err="1"/>
              <a:t>Assim</a:t>
            </a:r>
            <a:r>
              <a:rPr lang="en-US" dirty="0"/>
              <a:t>, </a:t>
            </a:r>
            <a:r>
              <a:rPr lang="en-US" dirty="0" err="1"/>
              <a:t>façam</a:t>
            </a:r>
            <a:r>
              <a:rPr lang="en-US" dirty="0"/>
              <a:t> </a:t>
            </a:r>
            <a:r>
              <a:rPr lang="en-US" dirty="0" err="1"/>
              <a:t>morrer</a:t>
            </a:r>
            <a:r>
              <a:rPr lang="en-US" dirty="0"/>
              <a:t> </a:t>
            </a:r>
            <a:r>
              <a:rPr lang="en-US" dirty="0" err="1"/>
              <a:t>tudo</a:t>
            </a:r>
            <a:r>
              <a:rPr lang="en-US" dirty="0"/>
              <a:t> o que </a:t>
            </a:r>
            <a:r>
              <a:rPr lang="en-US" dirty="0" err="1"/>
              <a:t>pertence</a:t>
            </a:r>
            <a:r>
              <a:rPr lang="en-US" dirty="0"/>
              <a:t> à </a:t>
            </a:r>
            <a:r>
              <a:rPr lang="en-US" dirty="0" err="1"/>
              <a:t>natureza</a:t>
            </a:r>
            <a:r>
              <a:rPr lang="en-US" dirty="0"/>
              <a:t> </a:t>
            </a:r>
            <a:r>
              <a:rPr lang="en-US" dirty="0" err="1"/>
              <a:t>terrena</a:t>
            </a:r>
            <a:r>
              <a:rPr lang="en-US" dirty="0"/>
              <a:t> de </a:t>
            </a:r>
            <a:r>
              <a:rPr lang="en-US" dirty="0" err="1"/>
              <a:t>vocês</a:t>
            </a:r>
            <a:r>
              <a:rPr lang="en-US" dirty="0"/>
              <a:t>: </a:t>
            </a:r>
            <a:r>
              <a:rPr lang="en-US" dirty="0" err="1"/>
              <a:t>imoralidade</a:t>
            </a:r>
            <a:r>
              <a:rPr lang="en-US" dirty="0"/>
              <a:t> sexual, </a:t>
            </a:r>
            <a:r>
              <a:rPr lang="en-US" dirty="0" err="1"/>
              <a:t>impureza</a:t>
            </a:r>
            <a:r>
              <a:rPr lang="en-US" dirty="0"/>
              <a:t>, </a:t>
            </a:r>
            <a:r>
              <a:rPr lang="en-US" dirty="0" err="1"/>
              <a:t>paixão</a:t>
            </a:r>
            <a:r>
              <a:rPr lang="en-US" dirty="0"/>
              <a:t>, </a:t>
            </a:r>
            <a:r>
              <a:rPr lang="en-US" dirty="0" err="1"/>
              <a:t>desejos</a:t>
            </a:r>
            <a:r>
              <a:rPr lang="en-US" dirty="0"/>
              <a:t> </a:t>
            </a:r>
            <a:r>
              <a:rPr lang="en-US" dirty="0" err="1"/>
              <a:t>maus</a:t>
            </a:r>
            <a:r>
              <a:rPr lang="en-US" dirty="0"/>
              <a:t> e a </a:t>
            </a:r>
            <a:r>
              <a:rPr lang="en-US" dirty="0" err="1"/>
              <a:t>ganância</a:t>
            </a:r>
            <a:r>
              <a:rPr lang="en-US" dirty="0"/>
              <a:t>, que é </a:t>
            </a:r>
            <a:r>
              <a:rPr lang="en-US" dirty="0" err="1"/>
              <a:t>idolatria</a:t>
            </a:r>
            <a:r>
              <a:rPr lang="en-US" dirty="0"/>
              <a:t>. </a:t>
            </a:r>
            <a:r>
              <a:rPr lang="en-US" dirty="0" err="1"/>
              <a:t>Colossenses</a:t>
            </a:r>
            <a:r>
              <a:rPr lang="en-US" dirty="0"/>
              <a:t> 3: 1 - 5  </a:t>
            </a:r>
          </a:p>
          <a:p>
            <a:pPr>
              <a:lnSpc>
                <a:spcPct val="90000"/>
              </a:lnSpc>
            </a:pPr>
            <a:endParaRPr lang="en-US" sz="1400" dirty="0"/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xmlns="" id="{A3CDA4C4-39A8-4509-8590-450618FA6B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00" r="14033" b="-1"/>
          <a:stretch/>
        </p:blipFill>
        <p:spPr>
          <a:xfrm>
            <a:off x="4654296" y="10"/>
            <a:ext cx="753770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06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Espaço Reservado para Imagem 5" descr="Uma imagem contendo pessoa, homem, interior, mantendo&#10;&#10;Descrição gerada automaticamente">
            <a:extLst>
              <a:ext uri="{FF2B5EF4-FFF2-40B4-BE49-F238E27FC236}">
                <a16:creationId xmlns:a16="http://schemas.microsoft.com/office/drawing/2014/main" xmlns="" id="{0A225B15-537E-4655-AE8A-E909F50C2B2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3333" r="3333"/>
          <a:stretch/>
        </p:blipFill>
        <p:spPr>
          <a:xfrm>
            <a:off x="-2" y="-638005"/>
            <a:ext cx="12195175" cy="749600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7319A1DD-F557-4EC6-8A8C-F7617B4CD6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3118982"/>
            <a:ext cx="7537704" cy="246266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7C9E2CCE-3958-4070-97F3-CF113875E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791" y="3331444"/>
            <a:ext cx="6470692" cy="12293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800" dirty="0" err="1">
                <a:solidFill>
                  <a:schemeClr val="tx1"/>
                </a:solidFill>
                <a:hlinkClick r:id="rId4"/>
              </a:rPr>
              <a:t>Efesios</a:t>
            </a:r>
            <a:r>
              <a:rPr lang="en-US" sz="1800" dirty="0">
                <a:solidFill>
                  <a:schemeClr val="tx1"/>
                </a:solidFill>
                <a:hlinkClick r:id="rId4"/>
              </a:rPr>
              <a:t> 6; 12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Porquanto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nossa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luta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não</a:t>
            </a:r>
            <a:r>
              <a:rPr lang="en-US" sz="1800" dirty="0">
                <a:solidFill>
                  <a:schemeClr val="tx1"/>
                </a:solidFill>
              </a:rPr>
              <a:t> é contra </a:t>
            </a:r>
            <a:r>
              <a:rPr lang="en-US" sz="1800" dirty="0" err="1">
                <a:solidFill>
                  <a:schemeClr val="tx1"/>
                </a:solidFill>
              </a:rPr>
              <a:t>seres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humanos</a:t>
            </a:r>
            <a:r>
              <a:rPr lang="en-US" sz="1800" dirty="0">
                <a:solidFill>
                  <a:schemeClr val="tx1"/>
                </a:solidFill>
              </a:rPr>
              <a:t>, e sim contra </a:t>
            </a:r>
            <a:r>
              <a:rPr lang="en-US" sz="1800" dirty="0" err="1">
                <a:solidFill>
                  <a:schemeClr val="tx1"/>
                </a:solidFill>
              </a:rPr>
              <a:t>principados</a:t>
            </a:r>
            <a:r>
              <a:rPr lang="en-US" sz="1800" dirty="0">
                <a:solidFill>
                  <a:schemeClr val="tx1"/>
                </a:solidFill>
              </a:rPr>
              <a:t> e </a:t>
            </a:r>
            <a:r>
              <a:rPr lang="en-US" sz="1800" dirty="0" err="1">
                <a:solidFill>
                  <a:schemeClr val="tx1"/>
                </a:solidFill>
              </a:rPr>
              <a:t>potestades</a:t>
            </a:r>
            <a:r>
              <a:rPr lang="en-US" sz="1800" dirty="0">
                <a:solidFill>
                  <a:schemeClr val="tx1"/>
                </a:solidFill>
              </a:rPr>
              <a:t>, contra </a:t>
            </a:r>
            <a:r>
              <a:rPr lang="en-US" sz="1800" dirty="0" err="1">
                <a:solidFill>
                  <a:schemeClr val="tx1"/>
                </a:solidFill>
              </a:rPr>
              <a:t>os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dominadores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deste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sistema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mundial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em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trevas</a:t>
            </a:r>
            <a:r>
              <a:rPr lang="en-US" sz="1800" dirty="0">
                <a:solidFill>
                  <a:schemeClr val="tx1"/>
                </a:solidFill>
              </a:rPr>
              <a:t>, contra as </a:t>
            </a:r>
            <a:r>
              <a:rPr lang="en-US" sz="1800" dirty="0" err="1">
                <a:solidFill>
                  <a:schemeClr val="tx1"/>
                </a:solidFill>
              </a:rPr>
              <a:t>forças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espirituais</a:t>
            </a:r>
            <a:r>
              <a:rPr lang="en-US" sz="1800" dirty="0">
                <a:solidFill>
                  <a:schemeClr val="tx1"/>
                </a:solidFill>
              </a:rPr>
              <a:t> do mal </a:t>
            </a:r>
            <a:r>
              <a:rPr lang="en-US" sz="1800" dirty="0" err="1">
                <a:solidFill>
                  <a:schemeClr val="tx1"/>
                </a:solidFill>
              </a:rPr>
              <a:t>nas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regiões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celestiais</a:t>
            </a:r>
            <a:r>
              <a:rPr lang="en-US" sz="18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930D299C-7A71-4808-B646-2373DEE93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2429" y="4641182"/>
            <a:ext cx="6765274" cy="163969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en-US" sz="1200" cap="all" spc="200" dirty="0" err="1">
                <a:solidFill>
                  <a:schemeClr val="tx1"/>
                </a:solidFill>
              </a:rPr>
              <a:t>Devemos</a:t>
            </a:r>
            <a:r>
              <a:rPr lang="en-US" sz="1200" cap="all" spc="200" dirty="0">
                <a:solidFill>
                  <a:schemeClr val="tx1"/>
                </a:solidFill>
              </a:rPr>
              <a:t> </a:t>
            </a:r>
            <a:r>
              <a:rPr lang="en-US" sz="1200" cap="all" spc="200" dirty="0" err="1">
                <a:solidFill>
                  <a:schemeClr val="tx1"/>
                </a:solidFill>
              </a:rPr>
              <a:t>indentificar</a:t>
            </a:r>
            <a:r>
              <a:rPr lang="en-US" sz="1200" cap="all" spc="200" dirty="0">
                <a:solidFill>
                  <a:schemeClr val="tx1"/>
                </a:solidFill>
              </a:rPr>
              <a:t> as </a:t>
            </a:r>
            <a:r>
              <a:rPr lang="en-US" sz="1200" cap="all" spc="200" dirty="0" err="1">
                <a:solidFill>
                  <a:schemeClr val="tx1"/>
                </a:solidFill>
              </a:rPr>
              <a:t>batalhas</a:t>
            </a:r>
            <a:r>
              <a:rPr lang="en-US" sz="1200" cap="all" spc="200" dirty="0">
                <a:solidFill>
                  <a:schemeClr val="tx1"/>
                </a:solidFill>
              </a:rPr>
              <a:t> e </a:t>
            </a:r>
            <a:r>
              <a:rPr lang="en-US" sz="1200" cap="all" spc="200" dirty="0" err="1">
                <a:solidFill>
                  <a:schemeClr val="tx1"/>
                </a:solidFill>
              </a:rPr>
              <a:t>lutar</a:t>
            </a:r>
            <a:r>
              <a:rPr lang="en-US" sz="1200" cap="all" spc="200" dirty="0">
                <a:solidFill>
                  <a:schemeClr val="tx1"/>
                </a:solidFill>
              </a:rPr>
              <a:t> contra, </a:t>
            </a:r>
            <a:r>
              <a:rPr lang="en-US" sz="1200" cap="all" spc="200" dirty="0" err="1">
                <a:solidFill>
                  <a:schemeClr val="tx1"/>
                </a:solidFill>
              </a:rPr>
              <a:t>usando</a:t>
            </a:r>
            <a:r>
              <a:rPr lang="en-US" sz="1200" cap="all" spc="200" dirty="0">
                <a:solidFill>
                  <a:schemeClr val="tx1"/>
                </a:solidFill>
              </a:rPr>
              <a:t> as </a:t>
            </a:r>
            <a:r>
              <a:rPr lang="en-US" sz="1200" cap="all" spc="200" dirty="0" err="1">
                <a:solidFill>
                  <a:schemeClr val="tx1"/>
                </a:solidFill>
              </a:rPr>
              <a:t>armas</a:t>
            </a:r>
            <a:r>
              <a:rPr lang="en-US" sz="1200" cap="all" spc="200" dirty="0">
                <a:solidFill>
                  <a:schemeClr val="tx1"/>
                </a:solidFill>
              </a:rPr>
              <a:t> </a:t>
            </a:r>
            <a:r>
              <a:rPr lang="en-US" sz="1200" cap="all" spc="200" dirty="0" err="1">
                <a:solidFill>
                  <a:schemeClr val="tx1"/>
                </a:solidFill>
              </a:rPr>
              <a:t>certas</a:t>
            </a:r>
            <a:r>
              <a:rPr lang="en-US" sz="1200" cap="all" spc="200" dirty="0">
                <a:solidFill>
                  <a:schemeClr val="tx1"/>
                </a:solidFill>
              </a:rPr>
              <a:t> .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en-US" sz="1200" cap="all" spc="200" dirty="0">
                <a:solidFill>
                  <a:schemeClr val="tx1"/>
                </a:solidFill>
              </a:rPr>
              <a:t>Deus da </a:t>
            </a:r>
            <a:r>
              <a:rPr lang="en-US" sz="1200" cap="all" spc="200" dirty="0" err="1">
                <a:solidFill>
                  <a:schemeClr val="tx1"/>
                </a:solidFill>
              </a:rPr>
              <a:t>habilidades</a:t>
            </a:r>
            <a:r>
              <a:rPr lang="en-US" sz="1200" cap="all" spc="200" dirty="0">
                <a:solidFill>
                  <a:schemeClr val="tx1"/>
                </a:solidFill>
              </a:rPr>
              <a:t> </a:t>
            </a:r>
            <a:r>
              <a:rPr lang="en-US" sz="1200" cap="all" spc="200" dirty="0" err="1">
                <a:solidFill>
                  <a:schemeClr val="tx1"/>
                </a:solidFill>
              </a:rPr>
              <a:t>ao</a:t>
            </a:r>
            <a:r>
              <a:rPr lang="en-US" sz="1200" cap="all" spc="200" dirty="0">
                <a:solidFill>
                  <a:schemeClr val="tx1"/>
                </a:solidFill>
              </a:rPr>
              <a:t> </a:t>
            </a:r>
            <a:r>
              <a:rPr lang="en-US" sz="1200" cap="all" spc="200" dirty="0" err="1">
                <a:solidFill>
                  <a:schemeClr val="tx1"/>
                </a:solidFill>
              </a:rPr>
              <a:t>homem</a:t>
            </a:r>
            <a:r>
              <a:rPr lang="en-US" sz="1200" cap="all" spc="200" dirty="0">
                <a:solidFill>
                  <a:schemeClr val="tx1"/>
                </a:solidFill>
              </a:rPr>
              <a:t> e à </a:t>
            </a:r>
            <a:r>
              <a:rPr lang="en-US" sz="1200" cap="all" spc="200" dirty="0" err="1">
                <a:solidFill>
                  <a:schemeClr val="tx1"/>
                </a:solidFill>
              </a:rPr>
              <a:t>mulher</a:t>
            </a:r>
            <a:r>
              <a:rPr lang="en-US" sz="1200" cap="all" spc="200" dirty="0">
                <a:solidFill>
                  <a:schemeClr val="tx1"/>
                </a:solidFill>
              </a:rPr>
              <a:t>, </a:t>
            </a:r>
            <a:r>
              <a:rPr lang="en-US" sz="1200" cap="all" spc="200" dirty="0" err="1">
                <a:solidFill>
                  <a:schemeClr val="tx1"/>
                </a:solidFill>
              </a:rPr>
              <a:t>quando</a:t>
            </a:r>
            <a:r>
              <a:rPr lang="en-US" sz="1200" cap="all" spc="200" dirty="0">
                <a:solidFill>
                  <a:schemeClr val="tx1"/>
                </a:solidFill>
              </a:rPr>
              <a:t> </a:t>
            </a:r>
            <a:r>
              <a:rPr lang="en-US" sz="1200" cap="all" spc="200" dirty="0" err="1">
                <a:solidFill>
                  <a:schemeClr val="tx1"/>
                </a:solidFill>
              </a:rPr>
              <a:t>combinadas</a:t>
            </a:r>
            <a:r>
              <a:rPr lang="en-US" sz="1200" cap="all" spc="200" dirty="0">
                <a:solidFill>
                  <a:schemeClr val="tx1"/>
                </a:solidFill>
              </a:rPr>
              <a:t>, </a:t>
            </a:r>
            <a:r>
              <a:rPr lang="en-US" sz="1200" cap="all" spc="200" dirty="0" err="1">
                <a:solidFill>
                  <a:schemeClr val="tx1"/>
                </a:solidFill>
              </a:rPr>
              <a:t>fazem</a:t>
            </a:r>
            <a:r>
              <a:rPr lang="en-US" sz="1200" cap="all" spc="200" dirty="0">
                <a:solidFill>
                  <a:schemeClr val="tx1"/>
                </a:solidFill>
              </a:rPr>
              <a:t> do </a:t>
            </a:r>
            <a:r>
              <a:rPr lang="en-US" sz="1200" cap="all" spc="200" dirty="0" err="1">
                <a:solidFill>
                  <a:schemeClr val="tx1"/>
                </a:solidFill>
              </a:rPr>
              <a:t>casal</a:t>
            </a:r>
            <a:r>
              <a:rPr lang="en-US" sz="1200" cap="all" spc="200" dirty="0">
                <a:solidFill>
                  <a:schemeClr val="tx1"/>
                </a:solidFill>
              </a:rPr>
              <a:t> </a:t>
            </a:r>
            <a:r>
              <a:rPr lang="en-US" sz="1200" cap="all" spc="200" dirty="0" err="1">
                <a:solidFill>
                  <a:schemeClr val="tx1"/>
                </a:solidFill>
              </a:rPr>
              <a:t>uma</a:t>
            </a:r>
            <a:r>
              <a:rPr lang="en-US" sz="1200" cap="all" spc="200" dirty="0">
                <a:solidFill>
                  <a:schemeClr val="tx1"/>
                </a:solidFill>
              </a:rPr>
              <a:t> </a:t>
            </a:r>
            <a:r>
              <a:rPr lang="en-US" sz="1200" cap="all" spc="200" dirty="0" err="1">
                <a:solidFill>
                  <a:schemeClr val="tx1"/>
                </a:solidFill>
              </a:rPr>
              <a:t>equipe</a:t>
            </a:r>
            <a:r>
              <a:rPr lang="en-US" sz="1200" cap="all" spc="200" dirty="0">
                <a:solidFill>
                  <a:schemeClr val="tx1"/>
                </a:solidFill>
              </a:rPr>
              <a:t> de </a:t>
            </a:r>
            <a:r>
              <a:rPr lang="en-US" sz="1200" cap="all" spc="200" dirty="0" err="1">
                <a:solidFill>
                  <a:schemeClr val="tx1"/>
                </a:solidFill>
              </a:rPr>
              <a:t>batalha</a:t>
            </a:r>
            <a:r>
              <a:rPr lang="en-US" sz="1200" cap="all" spc="200" dirty="0">
                <a:solidFill>
                  <a:schemeClr val="tx1"/>
                </a:solidFill>
              </a:rPr>
              <a:t> </a:t>
            </a:r>
            <a:r>
              <a:rPr lang="en-US" sz="1200" cap="all" spc="200" dirty="0" err="1">
                <a:solidFill>
                  <a:schemeClr val="tx1"/>
                </a:solidFill>
              </a:rPr>
              <a:t>imbatível</a:t>
            </a:r>
            <a:r>
              <a:rPr lang="en-US" sz="1200" cap="all" spc="200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endParaRPr lang="en-US" sz="1700" cap="all" spc="2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D28A9C89-B313-458F-9C85-515930A51A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72429" y="4641183"/>
            <a:ext cx="6309360" cy="0"/>
          </a:xfrm>
          <a:prstGeom prst="line">
            <a:avLst/>
          </a:prstGeom>
          <a:ln w="19050">
            <a:solidFill>
              <a:schemeClr val="accent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C390A367-0330-4E03-9D5F-40308A7975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C407E37F-594E-4539-B72A-7A2A8EB1FC4C}"/>
              </a:ext>
            </a:extLst>
          </p:cNvPr>
          <p:cNvSpPr txBox="1"/>
          <p:nvPr/>
        </p:nvSpPr>
        <p:spPr>
          <a:xfrm>
            <a:off x="11774799" y="-376565"/>
            <a:ext cx="277076" cy="142460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endParaRPr lang="pt-BR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1444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844E128-FF69-4E9F-8327-6B504B3C5A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-1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33795FF2-8D8F-400E-9FFB-49D7C8713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0865" y="-126999"/>
            <a:ext cx="6991136" cy="231033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800" dirty="0"/>
              <a:t>BATALHA ESPIRITUAL NA MENTE E NO CORAÇÃO </a:t>
            </a:r>
          </a:p>
        </p:txBody>
      </p:sp>
      <p:pic>
        <p:nvPicPr>
          <p:cNvPr id="6" name="Espaço Reservado para Imagem 5" descr="Uma imagem contendo espelho, interior&#10;&#10;Descrição gerada automaticamente">
            <a:extLst>
              <a:ext uri="{FF2B5EF4-FFF2-40B4-BE49-F238E27FC236}">
                <a16:creationId xmlns:a16="http://schemas.microsoft.com/office/drawing/2014/main" xmlns="" id="{CCDEBFF9-3724-405E-A31A-343709B778D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r="23236"/>
          <a:stretch/>
        </p:blipFill>
        <p:spPr>
          <a:xfrm>
            <a:off x="-1406219" y="25400"/>
            <a:ext cx="6607083" cy="685799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055CEADF-09EA-423C-8C45-F94AF44D5A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200864" y="2353592"/>
            <a:ext cx="566928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BBF0D0D5-E088-44E9-87AF-5A77FE5B56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04689" y="2435538"/>
            <a:ext cx="6759931" cy="4322434"/>
          </a:xfrm>
        </p:spPr>
        <p:txBody>
          <a:bodyPr vert="horz" lIns="0" tIns="45720" rIns="0" bIns="45720" rtlCol="0">
            <a:normAutofit fontScale="77500" lnSpcReduction="20000"/>
          </a:bodyPr>
          <a:lstStyle/>
          <a:p>
            <a:r>
              <a:rPr lang="en-US" dirty="0"/>
              <a:t>CARNE X ESPÍRITO = GALATAS: 5; </a:t>
            </a:r>
            <a:r>
              <a:rPr lang="pt-BR" sz="1600" b="1" dirty="0">
                <a:hlinkClick r:id="rId4"/>
              </a:rPr>
              <a:t>16</a:t>
            </a:r>
            <a:r>
              <a:rPr lang="pt-BR" sz="1600" b="1" dirty="0"/>
              <a:t> </a:t>
            </a:r>
            <a:r>
              <a:rPr lang="pt-BR" sz="1600" dirty="0"/>
              <a:t>Portanto, vos afirmo: Vivei pelo Espírito, e de forma alguma satisfareis as vontades da carne! </a:t>
            </a:r>
            <a:r>
              <a:rPr lang="pt-BR" sz="1600" b="1" dirty="0">
                <a:hlinkClick r:id="rId5"/>
              </a:rPr>
              <a:t>17</a:t>
            </a:r>
            <a:r>
              <a:rPr lang="pt-BR" sz="1600" b="1" dirty="0"/>
              <a:t>  </a:t>
            </a:r>
            <a:r>
              <a:rPr lang="pt-BR" sz="1600" dirty="0"/>
              <a:t>Porquanto a carne luta contra o Espírito, e o Espírito, contra a carne. Eles se opõem um ao outro, de modo que não conseguis fazer o que quereis. </a:t>
            </a:r>
          </a:p>
          <a:p>
            <a:r>
              <a:rPr lang="pt-BR" sz="1600" dirty="0"/>
              <a:t>PRECISAMOS ENTENDER ESTA BATALHA ENTRE CARNE E ESPIRITO QUE ENQUANTO ESTIVERMOS AQUI NA TERRA NÃO VAI ACABAR (Observe em qual lado devemos estar)</a:t>
            </a:r>
          </a:p>
          <a:p>
            <a:r>
              <a:rPr lang="pt-BR" sz="1600" dirty="0"/>
              <a:t>TENHAM EM MENTE QUE SÃO DUAS PESSOAS TRANSFORMADAS EM UMA SÓ CARNE . NA MAIORIA DAS FAMÍLIAS, APENAS UM CONJUGE SE ENCARREGA DESTA BATALHA. SE VOCÊS NÃO ESTIVEREM BATALHANDO JUNTOS CONTRA O INIMIGO, ESTÃO DISPERDIÇANDO RECURSOS PRECIOSOS.</a:t>
            </a:r>
          </a:p>
          <a:p>
            <a:endParaRPr lang="pt-BR" sz="1600" dirty="0"/>
          </a:p>
          <a:p>
            <a:endParaRPr lang="pt-BR" sz="1600" dirty="0"/>
          </a:p>
          <a:p>
            <a:r>
              <a:rPr lang="pt-BR" sz="1600" dirty="0"/>
              <a:t>MANTER NOSSA MENTE EM COMUNHÃO COM O ESPIRITO SANTO DE DEUS NOS AJUDARÁ A SANTIFICAR-SE.</a:t>
            </a:r>
          </a:p>
          <a:p>
            <a:r>
              <a:rPr lang="pt-BR" sz="1600" dirty="0"/>
              <a:t>ALIMENTAR A CARNE  SEMPRE VAI NOS LEVAR  AO PECADO </a:t>
            </a:r>
          </a:p>
          <a:p>
            <a:r>
              <a:rPr lang="pt-BR" sz="1600" dirty="0"/>
              <a:t>CARNE = </a:t>
            </a:r>
            <a:r>
              <a:rPr lang="pt-BR" sz="1700" dirty="0">
                <a:solidFill>
                  <a:schemeClr val="tx1"/>
                </a:solidFill>
              </a:rPr>
              <a:t>PECADO : </a:t>
            </a:r>
            <a:r>
              <a:rPr lang="pt-BR" sz="1600" dirty="0"/>
              <a:t>Mas cada um é tentado, quando atraído e engodado pela sua própria concupiscência. Depois, havendo concupiscência concebido, dá à luz o pecado; e o pecado, sendo consumado, gera a morte." Tiago 1: 14 - 15</a:t>
            </a:r>
          </a:p>
          <a:p>
            <a:r>
              <a:rPr lang="pt-BR" sz="1600" dirty="0"/>
              <a:t>ESPIRITO= SANTIDADE : Quanto ao mais, irmãos, tudo o que é verdadeiro, tudo o que é honesto, tudo o que é justo, tudo o que é puro, tudo o que é amável, tudo o que é de boa fama, se há alguma virtude, e se há algum louvor, nisso pensai. </a:t>
            </a:r>
          </a:p>
          <a:p>
            <a:r>
              <a:rPr lang="pt-BR" sz="1600" dirty="0">
                <a:hlinkClick r:id="rId6"/>
              </a:rPr>
              <a:t>Filipenses 4:8</a:t>
            </a:r>
            <a:r>
              <a:rPr lang="pt-BR" sz="1600" dirty="0"/>
              <a:t> </a:t>
            </a:r>
          </a:p>
          <a:p>
            <a:endParaRPr lang="en-US" sz="16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668198C3-5E72-4429-9E0F-B9BD83F9858B}"/>
              </a:ext>
            </a:extLst>
          </p:cNvPr>
          <p:cNvSpPr txBox="1"/>
          <p:nvPr/>
        </p:nvSpPr>
        <p:spPr>
          <a:xfrm>
            <a:off x="4053991" y="6657945"/>
            <a:ext cx="52610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 dirty="0">
                <a:solidFill>
                  <a:srgbClr val="FFFFFF"/>
                </a:solidFill>
              </a:rPr>
              <a:t>Esta Foto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26FFBA88-6512-47FB-BA63-4FB700ED57C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318912" y="3436298"/>
            <a:ext cx="46557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fazer um blog">
            <a:hlinkClick r:id="rId7"/>
            <a:extLst>
              <a:ext uri="{FF2B5EF4-FFF2-40B4-BE49-F238E27FC236}">
                <a16:creationId xmlns:a16="http://schemas.microsoft.com/office/drawing/2014/main" xmlns="" id="{A5F7C618-D5FA-45E3-BF9C-F7AFB3DC1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25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azer um blog">
            <a:hlinkClick r:id="rId7"/>
            <a:extLst>
              <a:ext uri="{FF2B5EF4-FFF2-40B4-BE49-F238E27FC236}">
                <a16:creationId xmlns:a16="http://schemas.microsoft.com/office/drawing/2014/main" xmlns="" id="{5436B54A-FC4E-4816-BF62-9F6BC3225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7525" y="158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xmlns="" id="{D95C0023-07E2-4143-B42D-50D953FDF801}"/>
              </a:ext>
            </a:extLst>
          </p:cNvPr>
          <p:cNvSpPr/>
          <p:nvPr/>
        </p:nvSpPr>
        <p:spPr>
          <a:xfrm>
            <a:off x="6102362" y="3277926"/>
            <a:ext cx="554099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pt-BR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712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xmlns="" id="{67B74F2B-9534-4540-96B0-5C8E958B94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D784599E-A148-4143-8548-BE6BDA8E9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074" y="286603"/>
            <a:ext cx="5983605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Armadura</a:t>
            </a:r>
            <a:r>
              <a:rPr lang="en-US" sz="4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Deus </a:t>
            </a:r>
            <a:br>
              <a:rPr lang="en-US" sz="4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Efésios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6: 11; 13-18)</a:t>
            </a:r>
          </a:p>
        </p:txBody>
      </p:sp>
      <p:pic>
        <p:nvPicPr>
          <p:cNvPr id="7" name="Imagem 6" descr="Uma imagem contendo vestuário, armadura, interior, céu&#10;&#10;Descrição gerada automaticamente">
            <a:extLst>
              <a:ext uri="{FF2B5EF4-FFF2-40B4-BE49-F238E27FC236}">
                <a16:creationId xmlns:a16="http://schemas.microsoft.com/office/drawing/2014/main" xmlns="" id="{C12BBFD2-A299-4CCC-AB3F-76D5C34CB8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6920"/>
          <a:stretch/>
        </p:blipFill>
        <p:spPr>
          <a:xfrm>
            <a:off x="326579" y="0"/>
            <a:ext cx="3271802" cy="6857990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33BECB2B-2CFA-412C-880F-C4B6097493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242903" y="1917852"/>
            <a:ext cx="59436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F8D4DE9E-E042-41BD-83FF-B79600D2C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2074" y="2108201"/>
            <a:ext cx="5983606" cy="3760891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1* O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Capacete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Salvação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Cobre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mente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protege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pensamentos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Permite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através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dos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olhos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Jesus 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ouvir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ouvidos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d’Ele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2*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couraça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Justiça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Cobre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seu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coração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Provérbios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4: 23);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Somente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justiça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Jesus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pode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mudar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corações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3*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Cingindo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verdade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verdade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Palavra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produz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vida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4*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pés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calçados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preparação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Evangelho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Estejam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sempre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prontos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levar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Evangelho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adiante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03F6092C-F473-4CD2-8649-7F86905FEF1B}"/>
              </a:ext>
            </a:extLst>
          </p:cNvPr>
          <p:cNvSpPr txBox="1"/>
          <p:nvPr/>
        </p:nvSpPr>
        <p:spPr>
          <a:xfrm>
            <a:off x="1974897" y="6657945"/>
            <a:ext cx="260520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3" tooltip="http://losmasgrandesdelahistoria.blogspot.com/2009/08/la-evolucion-de-la-armadura-medieval.html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46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xmlns="" id="{3741B58E-3B65-4A01-A276-975AB2CF8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7AAC67C3-831B-4AB1-A259-DFB839CAFA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D784599E-A148-4143-8548-BE6BDA8E9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400" dirty="0" err="1"/>
              <a:t>Armadura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de Deus</a:t>
            </a:r>
            <a:br>
              <a:rPr lang="en-US" sz="4400" dirty="0"/>
            </a:br>
            <a:r>
              <a:rPr lang="en-US" sz="4400" dirty="0"/>
              <a:t> </a:t>
            </a:r>
            <a:r>
              <a:rPr lang="en-US" sz="2400" dirty="0"/>
              <a:t>(</a:t>
            </a:r>
            <a:r>
              <a:rPr lang="en-US" sz="2400" dirty="0" err="1"/>
              <a:t>Efésios</a:t>
            </a:r>
            <a:r>
              <a:rPr lang="en-US" sz="2400" dirty="0"/>
              <a:t> 6: 11; 13-18)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F8D4DE9E-E042-41BD-83FF-B79600D2C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31958" y="605896"/>
            <a:ext cx="5923721" cy="5646208"/>
          </a:xfr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1*Tomem também o escudo da fé; A fé protege contra as circunstâncias; Protege-nos  das dúvidas e do medo.</a:t>
            </a:r>
          </a:p>
          <a:p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2*Tomem também a espada do Espírito; A espada é a palavra de Deus; Você tem que meditar na palavra diariamente; É uma arma ofensiva e também defensiva; Tem que estar em seu coração e em sua boca (Deudeteronômio 30:14)</a:t>
            </a:r>
          </a:p>
          <a:p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3*Orem sempre no Espírito; Semeie para o espírito, não para a carne (Romanos 8:5); Isso os mantém em contato constante com seu Comandante-Supremo para receber instruções. </a:t>
            </a:r>
          </a:p>
        </p:txBody>
      </p:sp>
    </p:spTree>
    <p:extLst>
      <p:ext uri="{BB962C8B-B14F-4D97-AF65-F5344CB8AC3E}">
        <p14:creationId xmlns:p14="http://schemas.microsoft.com/office/powerpoint/2010/main" val="2990271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xmlns="" id="{B0E58038-8ACE-4AD9-B404-25C603550D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 descr="Uma imagem contendo pessoa, ao ar livre, jogo esportivo, esporte&#10;&#10;Descrição gerada automaticamente">
            <a:extLst>
              <a:ext uri="{FF2B5EF4-FFF2-40B4-BE49-F238E27FC236}">
                <a16:creationId xmlns:a16="http://schemas.microsoft.com/office/drawing/2014/main" xmlns="" id="{3CE5D63F-15C7-4765-8308-BF1E05D95B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b="30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D784599E-A148-4143-8548-BE6BDA8E9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4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Juntos</a:t>
            </a: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(Mateus 18:18-20)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38A34772-9011-42B5-AA63-FD6DEC92EE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910746"/>
            <a:ext cx="99669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F8D4DE9E-E042-41BD-83FF-B79600D2C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7280" y="2108201"/>
            <a:ext cx="10058400" cy="3760891"/>
          </a:xfrm>
        </p:spPr>
        <p:txBody>
          <a:bodyPr vert="horz" lIns="0" tIns="45720" rIns="0" bIns="45720" rtlCol="0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OBRA DE DEUS É ESPIRITUAL.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oração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é o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meio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eficaz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todas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realizações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vida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não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podia ser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diferente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quando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assunto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é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aconselhar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ajudar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pessoas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crescerem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espiritualmente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por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meio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compreensão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amor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Deus.</a:t>
            </a:r>
          </a:p>
          <a:p>
            <a:pPr>
              <a:lnSpc>
                <a:spcPct val="9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•	ORAÇÃO É UMA DEMONSTRAÇÃO DE FÉ</a:t>
            </a:r>
          </a:p>
          <a:p>
            <a:pPr>
              <a:lnSpc>
                <a:spcPct val="9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oração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Nome de Jesus é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poderosa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eficaz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é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uma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principais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armas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todo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aquele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crê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(João 14: 14) Se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pedirdes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alguma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coisa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meu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nome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farei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relacionamento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 Deus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através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oração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Neutraliza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ação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incredulidade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É fundamental 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manter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uma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vida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oração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82BCDE19-2810-4337-9C49-8589C42176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7EDA0C2-A75B-47A2-BF7E-AA4051153C6F}"/>
              </a:ext>
            </a:extLst>
          </p:cNvPr>
          <p:cNvSpPr txBox="1"/>
          <p:nvPr/>
        </p:nvSpPr>
        <p:spPr>
          <a:xfrm>
            <a:off x="9586800" y="6657945"/>
            <a:ext cx="260520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3" tooltip="http://bereianos.blogspot.co.uk/2013/01/submissao-graciosa.html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642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xmlns="" id="{B0E58038-8ACE-4AD9-B404-25C603550D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 descr="Uma imagem contendo pessoa, ao ar livre, jogo esportivo, esporte&#10;&#10;Descrição gerada automaticamente">
            <a:extLst>
              <a:ext uri="{FF2B5EF4-FFF2-40B4-BE49-F238E27FC236}">
                <a16:creationId xmlns:a16="http://schemas.microsoft.com/office/drawing/2014/main" xmlns="" id="{758AB2EE-AF5D-4F67-B38B-F22AD53F9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5000"/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b="30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D784599E-A148-4143-8548-BE6BDA8E9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Juntos</a:t>
            </a: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(Mateus 18:18-20) 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38A34772-9011-42B5-AA63-FD6DEC92EE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910746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F8D4DE9E-E042-41BD-83FF-B79600D2C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7280" y="2108201"/>
            <a:ext cx="10058400" cy="3760891"/>
          </a:xfrm>
        </p:spPr>
        <p:txBody>
          <a:bodyPr vert="horz" lIns="0" tIns="45720" rIns="0" bIns="45720" rtlCol="0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•	A IMPORTÂNCIA DE ORAR </a:t>
            </a:r>
          </a:p>
          <a:p>
            <a:pPr>
              <a:lnSpc>
                <a:spcPct val="900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Lc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18.8 –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Certa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vez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Jesus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ensinava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discípulos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sobre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sempre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nunca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desistir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terminar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fez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uma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pergunta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“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Contudo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quando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vier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filho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homem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achará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porventura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fé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terra? 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É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muito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claro 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terrível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perceber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que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maneiras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inimigo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tenta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trabalhar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casamento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família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igreja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quer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derrotar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é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isso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tenta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destruir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nossa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fé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notícias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desgraça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desemprego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miséria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corrupção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doenças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epidemias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fome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vários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outros males.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Sutilmente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essas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notícias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vão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manipulando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mente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roubam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ânimo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dos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corações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Muitos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pensam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solução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virá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algo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ordem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natural das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coisas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hoje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desafiamos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olharmos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pela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janela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fé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crer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suficiente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é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possível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crê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Se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cremos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solução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dos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nossos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problemas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estão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Cristo. Marcos 9: 23 “E Jesus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lhe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Se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podes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crer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é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possivel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crê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•	ENTENDER QUE JESUS ESTÁ PERTO</a:t>
            </a:r>
          </a:p>
          <a:p>
            <a:pPr>
              <a:lnSpc>
                <a:spcPct val="900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Muitos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não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reconhecem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Jesus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está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tão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perto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aconteceu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falando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entre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fazendo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perguntas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um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outro, 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mesmo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Jesus se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aproximou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 Mas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olhos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deles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estavam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fechados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para que 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não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conhecessem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Lucas 24:15:16. 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 que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demoram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tanto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reconhecer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Jesus?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Porque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estavam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preocupados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aflitos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descrentes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amedrontados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Infelizmente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muitos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lares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assim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incredulidade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quando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estamos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estado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é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impossível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enxergarmos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presença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Jesus, 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acreditarmos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providência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Milagre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discípulos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mesmo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mantendo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diálogo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 Jesus,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não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reconheceram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82BCDE19-2810-4337-9C49-8589C42176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7FC6E36-5F26-44E7-8D95-4FA5306A6E35}"/>
              </a:ext>
            </a:extLst>
          </p:cNvPr>
          <p:cNvSpPr txBox="1"/>
          <p:nvPr/>
        </p:nvSpPr>
        <p:spPr>
          <a:xfrm>
            <a:off x="9586800" y="6657945"/>
            <a:ext cx="260520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3" tooltip="http://bereianos.blogspot.co.uk/2013/01/submissao-graciosa.html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081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xmlns="" id="{B0E58038-8ACE-4AD9-B404-25C603550D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 descr="Uma imagem contendo pessoa, ao ar livre, jogo esportivo, esporte&#10;&#10;Descrição gerada automaticamente">
            <a:extLst>
              <a:ext uri="{FF2B5EF4-FFF2-40B4-BE49-F238E27FC236}">
                <a16:creationId xmlns:a16="http://schemas.microsoft.com/office/drawing/2014/main" xmlns="" id="{758AB2EE-AF5D-4F67-B38B-F22AD53F9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5000"/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b="30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D784599E-A148-4143-8548-BE6BDA8E9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Orando</a:t>
            </a:r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Juntos</a:t>
            </a: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(Mateus 18:18-20) 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38A34772-9011-42B5-AA63-FD6DEC92EE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910746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F8D4DE9E-E042-41BD-83FF-B79600D2C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8350" y="2057401"/>
            <a:ext cx="10058400" cy="3760891"/>
          </a:xfrm>
        </p:spPr>
        <p:txBody>
          <a:bodyPr vert="horz" lIns="0" tIns="45720" rIns="0" bIns="45720" rtlCol="0">
            <a:normAutofit fontScale="85000" lnSpcReduction="20000"/>
          </a:bodyPr>
          <a:lstStyle/>
          <a:p>
            <a:r>
              <a:rPr lang="pt-BR" dirty="0">
                <a:solidFill>
                  <a:schemeClr val="tx1"/>
                </a:solidFill>
              </a:rPr>
              <a:t>Digo a verdade: Tudo o que vocês ligarem na terra terá sido ligado no céu, e tudo o que vocês desligarem na terra terá sido desligado no céu. Mateus 18:18</a:t>
            </a:r>
          </a:p>
          <a:p>
            <a:r>
              <a:rPr lang="pt-BR" dirty="0">
                <a:solidFill>
                  <a:schemeClr val="tx1"/>
                </a:solidFill>
              </a:rPr>
              <a:t> </a:t>
            </a:r>
          </a:p>
          <a:p>
            <a:r>
              <a:rPr lang="pt-BR" dirty="0">
                <a:solidFill>
                  <a:schemeClr val="tx1"/>
                </a:solidFill>
              </a:rPr>
              <a:t>Os termos ligar e desligar significam: Proibir por uma autoridade indiscutível, e permitir por uma autoridade indiscutível.</a:t>
            </a:r>
          </a:p>
          <a:p>
            <a:r>
              <a:rPr lang="pt-BR" dirty="0">
                <a:solidFill>
                  <a:schemeClr val="tx1"/>
                </a:solidFill>
              </a:rPr>
              <a:t> </a:t>
            </a:r>
          </a:p>
          <a:p>
            <a:r>
              <a:rPr lang="pt-BR" dirty="0">
                <a:solidFill>
                  <a:schemeClr val="tx1"/>
                </a:solidFill>
              </a:rPr>
              <a:t>1 – POR QUE DEVEMOS ORAR JUNTOS?</a:t>
            </a:r>
          </a:p>
          <a:p>
            <a:r>
              <a:rPr lang="pt-BR" dirty="0">
                <a:solidFill>
                  <a:schemeClr val="tx1"/>
                </a:solidFill>
              </a:rPr>
              <a:t>Amós 3:3 :Andarão dois juntos se não houver acordo</a:t>
            </a:r>
          </a:p>
          <a:p>
            <a:r>
              <a:rPr lang="pt-BR" dirty="0">
                <a:solidFill>
                  <a:schemeClr val="tx1"/>
                </a:solidFill>
              </a:rPr>
              <a:t>“Também vos digo que se dois de vós concordardes na terra acerca de qualquer coisa que pedirem, isso lhes será feito  por meu Pai, que está nos céus.” (Mateus 18.19)</a:t>
            </a:r>
          </a:p>
          <a:p>
            <a:r>
              <a:rPr lang="pt-BR" dirty="0">
                <a:solidFill>
                  <a:schemeClr val="tx1"/>
                </a:solidFill>
              </a:rPr>
              <a:t>Os céus se abrem para um casal que ora em acordo </a:t>
            </a:r>
          </a:p>
          <a:p>
            <a:r>
              <a:rPr lang="pt-BR" dirty="0">
                <a:solidFill>
                  <a:schemeClr val="tx1"/>
                </a:solidFill>
              </a:rPr>
              <a:t> </a:t>
            </a:r>
          </a:p>
          <a:p>
            <a:r>
              <a:rPr lang="pt-BR" dirty="0">
                <a:solidFill>
                  <a:schemeClr val="tx1"/>
                </a:solidFill>
              </a:rPr>
              <a:t>2- Dificuldades para resolver conflitos</a:t>
            </a:r>
          </a:p>
          <a:p>
            <a:r>
              <a:rPr lang="pt-BR" dirty="0">
                <a:solidFill>
                  <a:schemeClr val="tx1"/>
                </a:solidFill>
              </a:rPr>
              <a:t>Apresentar a oração a Deus, as dificuldades o poder de decidir os conflitos relativos (Vários dentro do Casamento)</a:t>
            </a:r>
          </a:p>
          <a:p>
            <a:r>
              <a:rPr lang="pt-BR" dirty="0">
                <a:solidFill>
                  <a:schemeClr val="tx1"/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82BCDE19-2810-4337-9C49-8589C42176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7FC6E36-5F26-44E7-8D95-4FA5306A6E35}"/>
              </a:ext>
            </a:extLst>
          </p:cNvPr>
          <p:cNvSpPr txBox="1"/>
          <p:nvPr/>
        </p:nvSpPr>
        <p:spPr>
          <a:xfrm>
            <a:off x="9586800" y="6657945"/>
            <a:ext cx="260520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3" tooltip="http://bereianos.blogspot.co.uk/2013/01/submissao-graciosa.html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73945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241"/>
      </a:dk2>
      <a:lt2>
        <a:srgbClr val="E2E5E8"/>
      </a:lt2>
      <a:accent1>
        <a:srgbClr val="BA9C80"/>
      </a:accent1>
      <a:accent2>
        <a:srgbClr val="BA827F"/>
      </a:accent2>
      <a:accent3>
        <a:srgbClr val="C594A6"/>
      </a:accent3>
      <a:accent4>
        <a:srgbClr val="BA7FAD"/>
      </a:accent4>
      <a:accent5>
        <a:srgbClr val="BC94C5"/>
      </a:accent5>
      <a:accent6>
        <a:srgbClr val="967FBA"/>
      </a:accent6>
      <a:hlink>
        <a:srgbClr val="5E85A8"/>
      </a:hlink>
      <a:folHlink>
        <a:srgbClr val="7F7F7F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853</Words>
  <Application>Microsoft Office PowerPoint</Application>
  <PresentationFormat>Widescreen</PresentationFormat>
  <Paragraphs>114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RetrospectVTI</vt:lpstr>
      <vt:lpstr>Aconselhamento Módulo 1</vt:lpstr>
      <vt:lpstr>Batalha Espiritual</vt:lpstr>
      <vt:lpstr>Efesios 6; 12 Porquanto, nossa luta não é contra seres humanos, e sim contra principados e potestades, contra os dominadores deste sistema mundial em trevas, contra as forças espirituais do mal nas regiões celestiais. </vt:lpstr>
      <vt:lpstr>BATALHA ESPIRITUAL NA MENTE E NO CORAÇÃO </vt:lpstr>
      <vt:lpstr>Armadura de Deus  (Efésios 6: 11; 13-18)</vt:lpstr>
      <vt:lpstr>Armadura de Deus  (Efésios 6: 11; 13-18)</vt:lpstr>
      <vt:lpstr>Orando Juntos (Mateus 18:18-20) </vt:lpstr>
      <vt:lpstr>Orando Juntos (Mateus 18:18-20) </vt:lpstr>
      <vt:lpstr>Orando Juntos (Mateus 18:18-20) </vt:lpstr>
      <vt:lpstr>Orando Juntos (Mateus 18:18-20) </vt:lpstr>
      <vt:lpstr>Orando Juntos (Mateus 18:18-20)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Aconselhamento Modulo 1</dc:title>
  <dc:creator>James Marlon Kleis Marlon</dc:creator>
  <cp:lastModifiedBy>Pr. Joary Jossué Carlesso - Discipulado IEADJO</cp:lastModifiedBy>
  <cp:revision>40</cp:revision>
  <cp:lastPrinted>2019-07-16T02:07:29Z</cp:lastPrinted>
  <dcterms:created xsi:type="dcterms:W3CDTF">2019-07-15T21:10:07Z</dcterms:created>
  <dcterms:modified xsi:type="dcterms:W3CDTF">2020-11-27T00:58:50Z</dcterms:modified>
</cp:coreProperties>
</file>