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84" r:id="rId2"/>
    <p:sldId id="283" r:id="rId3"/>
    <p:sldId id="281" r:id="rId4"/>
    <p:sldId id="274" r:id="rId5"/>
    <p:sldId id="270" r:id="rId6"/>
    <p:sldId id="286" r:id="rId7"/>
    <p:sldId id="288" r:id="rId8"/>
    <p:sldId id="287" r:id="rId9"/>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711EBF-6D75-47F3-8453-F0EE2C42AA4D}" type="datetimeFigureOut">
              <a:rPr lang="pt-BR" smtClean="0"/>
              <a:t>26/11/2020</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BD2EF2-7943-421D-BA16-F6975B31589C}" type="slidenum">
              <a:rPr lang="pt-BR" smtClean="0"/>
              <a:t>‹nº›</a:t>
            </a:fld>
            <a:endParaRPr lang="pt-BR"/>
          </a:p>
        </p:txBody>
      </p:sp>
    </p:spTree>
    <p:extLst>
      <p:ext uri="{BB962C8B-B14F-4D97-AF65-F5344CB8AC3E}">
        <p14:creationId xmlns:p14="http://schemas.microsoft.com/office/powerpoint/2010/main" val="17949519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5238E2A-2235-424E-A7A9-6EDDDF26ACB9}"/>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xmlns="" id="{AB8B76B6-6D47-492B-9869-3EF606C2DE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xmlns="" id="{4FAB1DB3-1CB9-44BA-90F4-A278BB9EE38C}"/>
              </a:ext>
            </a:extLst>
          </p:cNvPr>
          <p:cNvSpPr>
            <a:spLocks noGrp="1"/>
          </p:cNvSpPr>
          <p:nvPr>
            <p:ph type="dt" sz="half" idx="10"/>
          </p:nvPr>
        </p:nvSpPr>
        <p:spPr/>
        <p:txBody>
          <a:bodyPr/>
          <a:lstStyle/>
          <a:p>
            <a:fld id="{B44F7B77-119C-425C-B239-3CA87AAA34DC}" type="datetimeFigureOut">
              <a:rPr lang="pt-BR" smtClean="0"/>
              <a:t>26/11/2020</a:t>
            </a:fld>
            <a:endParaRPr lang="pt-BR"/>
          </a:p>
        </p:txBody>
      </p:sp>
      <p:sp>
        <p:nvSpPr>
          <p:cNvPr id="5" name="Espaço Reservado para Rodapé 4">
            <a:extLst>
              <a:ext uri="{FF2B5EF4-FFF2-40B4-BE49-F238E27FC236}">
                <a16:creationId xmlns:a16="http://schemas.microsoft.com/office/drawing/2014/main" xmlns="" id="{BE34438F-F8BA-4060-BC82-FE4243C0894E}"/>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xmlns="" id="{2AD269B6-AF4B-47AE-B74E-5E5211899F83}"/>
              </a:ext>
            </a:extLst>
          </p:cNvPr>
          <p:cNvSpPr>
            <a:spLocks noGrp="1"/>
          </p:cNvSpPr>
          <p:nvPr>
            <p:ph type="sldNum" sz="quarter" idx="12"/>
          </p:nvPr>
        </p:nvSpPr>
        <p:spPr/>
        <p:txBody>
          <a:bodyPr/>
          <a:lstStyle/>
          <a:p>
            <a:fld id="{DAEA1DD0-BB5A-4EDC-96B8-D8D8165D280D}" type="slidenum">
              <a:rPr lang="pt-BR" smtClean="0"/>
              <a:t>‹nº›</a:t>
            </a:fld>
            <a:endParaRPr lang="pt-BR"/>
          </a:p>
        </p:txBody>
      </p:sp>
    </p:spTree>
    <p:extLst>
      <p:ext uri="{BB962C8B-B14F-4D97-AF65-F5344CB8AC3E}">
        <p14:creationId xmlns:p14="http://schemas.microsoft.com/office/powerpoint/2010/main" val="1684853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4209672-2108-4227-9BDC-6B670C8A9BFF}"/>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xmlns="" id="{9D6D26FE-B8F9-4345-8867-3ABD327CD8E9}"/>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xmlns="" id="{5BDD61AF-B11B-4CA7-B16B-E3F6280B0306}"/>
              </a:ext>
            </a:extLst>
          </p:cNvPr>
          <p:cNvSpPr>
            <a:spLocks noGrp="1"/>
          </p:cNvSpPr>
          <p:nvPr>
            <p:ph type="dt" sz="half" idx="10"/>
          </p:nvPr>
        </p:nvSpPr>
        <p:spPr/>
        <p:txBody>
          <a:bodyPr/>
          <a:lstStyle/>
          <a:p>
            <a:fld id="{B44F7B77-119C-425C-B239-3CA87AAA34DC}" type="datetimeFigureOut">
              <a:rPr lang="pt-BR" smtClean="0"/>
              <a:t>26/11/2020</a:t>
            </a:fld>
            <a:endParaRPr lang="pt-BR"/>
          </a:p>
        </p:txBody>
      </p:sp>
      <p:sp>
        <p:nvSpPr>
          <p:cNvPr id="5" name="Espaço Reservado para Rodapé 4">
            <a:extLst>
              <a:ext uri="{FF2B5EF4-FFF2-40B4-BE49-F238E27FC236}">
                <a16:creationId xmlns:a16="http://schemas.microsoft.com/office/drawing/2014/main" xmlns="" id="{ABF7213F-2D97-4E22-BADC-48D25BC98D1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xmlns="" id="{2FAF9464-D7A2-4A66-96FD-28A1FEB5E0E0}"/>
              </a:ext>
            </a:extLst>
          </p:cNvPr>
          <p:cNvSpPr>
            <a:spLocks noGrp="1"/>
          </p:cNvSpPr>
          <p:nvPr>
            <p:ph type="sldNum" sz="quarter" idx="12"/>
          </p:nvPr>
        </p:nvSpPr>
        <p:spPr/>
        <p:txBody>
          <a:bodyPr/>
          <a:lstStyle/>
          <a:p>
            <a:fld id="{DAEA1DD0-BB5A-4EDC-96B8-D8D8165D280D}" type="slidenum">
              <a:rPr lang="pt-BR" smtClean="0"/>
              <a:t>‹nº›</a:t>
            </a:fld>
            <a:endParaRPr lang="pt-BR"/>
          </a:p>
        </p:txBody>
      </p:sp>
    </p:spTree>
    <p:extLst>
      <p:ext uri="{BB962C8B-B14F-4D97-AF65-F5344CB8AC3E}">
        <p14:creationId xmlns:p14="http://schemas.microsoft.com/office/powerpoint/2010/main" val="2949394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xmlns="" id="{24D8C905-D24D-475F-AF16-251A77647E3F}"/>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xmlns="" id="{05954374-096B-4A9C-BF6E-B964C8AD279B}"/>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xmlns="" id="{1F9FA1E8-C23A-4955-BB16-7B61652096E0}"/>
              </a:ext>
            </a:extLst>
          </p:cNvPr>
          <p:cNvSpPr>
            <a:spLocks noGrp="1"/>
          </p:cNvSpPr>
          <p:nvPr>
            <p:ph type="dt" sz="half" idx="10"/>
          </p:nvPr>
        </p:nvSpPr>
        <p:spPr/>
        <p:txBody>
          <a:bodyPr/>
          <a:lstStyle/>
          <a:p>
            <a:fld id="{B44F7B77-119C-425C-B239-3CA87AAA34DC}" type="datetimeFigureOut">
              <a:rPr lang="pt-BR" smtClean="0"/>
              <a:t>26/11/2020</a:t>
            </a:fld>
            <a:endParaRPr lang="pt-BR"/>
          </a:p>
        </p:txBody>
      </p:sp>
      <p:sp>
        <p:nvSpPr>
          <p:cNvPr id="5" name="Espaço Reservado para Rodapé 4">
            <a:extLst>
              <a:ext uri="{FF2B5EF4-FFF2-40B4-BE49-F238E27FC236}">
                <a16:creationId xmlns:a16="http://schemas.microsoft.com/office/drawing/2014/main" xmlns="" id="{B49310B7-6C7E-43B9-BCB4-9E99F8C8E406}"/>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xmlns="" id="{A475FA4D-42ED-4487-B5DA-08BDB0019301}"/>
              </a:ext>
            </a:extLst>
          </p:cNvPr>
          <p:cNvSpPr>
            <a:spLocks noGrp="1"/>
          </p:cNvSpPr>
          <p:nvPr>
            <p:ph type="sldNum" sz="quarter" idx="12"/>
          </p:nvPr>
        </p:nvSpPr>
        <p:spPr/>
        <p:txBody>
          <a:bodyPr/>
          <a:lstStyle/>
          <a:p>
            <a:fld id="{DAEA1DD0-BB5A-4EDC-96B8-D8D8165D280D}" type="slidenum">
              <a:rPr lang="pt-BR" smtClean="0"/>
              <a:t>‹nº›</a:t>
            </a:fld>
            <a:endParaRPr lang="pt-BR"/>
          </a:p>
        </p:txBody>
      </p:sp>
    </p:spTree>
    <p:extLst>
      <p:ext uri="{BB962C8B-B14F-4D97-AF65-F5344CB8AC3E}">
        <p14:creationId xmlns:p14="http://schemas.microsoft.com/office/powerpoint/2010/main" val="531363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3CF8FB0-CB13-44EB-9162-747CFC48BE32}"/>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xmlns="" id="{3886D85A-2DC3-47D7-BCB8-029C9C631920}"/>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xmlns="" id="{349855FF-47E7-4C31-8D7C-A5A1C1437DA9}"/>
              </a:ext>
            </a:extLst>
          </p:cNvPr>
          <p:cNvSpPr>
            <a:spLocks noGrp="1"/>
          </p:cNvSpPr>
          <p:nvPr>
            <p:ph type="dt" sz="half" idx="10"/>
          </p:nvPr>
        </p:nvSpPr>
        <p:spPr/>
        <p:txBody>
          <a:bodyPr/>
          <a:lstStyle/>
          <a:p>
            <a:fld id="{B44F7B77-119C-425C-B239-3CA87AAA34DC}" type="datetimeFigureOut">
              <a:rPr lang="pt-BR" smtClean="0"/>
              <a:t>26/11/2020</a:t>
            </a:fld>
            <a:endParaRPr lang="pt-BR"/>
          </a:p>
        </p:txBody>
      </p:sp>
      <p:sp>
        <p:nvSpPr>
          <p:cNvPr id="5" name="Espaço Reservado para Rodapé 4">
            <a:extLst>
              <a:ext uri="{FF2B5EF4-FFF2-40B4-BE49-F238E27FC236}">
                <a16:creationId xmlns:a16="http://schemas.microsoft.com/office/drawing/2014/main" xmlns="" id="{DED608B4-D487-4F89-B61C-0EC45863E67F}"/>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xmlns="" id="{69DB19D5-009C-46CD-B212-2F08829048DE}"/>
              </a:ext>
            </a:extLst>
          </p:cNvPr>
          <p:cNvSpPr>
            <a:spLocks noGrp="1"/>
          </p:cNvSpPr>
          <p:nvPr>
            <p:ph type="sldNum" sz="quarter" idx="12"/>
          </p:nvPr>
        </p:nvSpPr>
        <p:spPr/>
        <p:txBody>
          <a:bodyPr/>
          <a:lstStyle/>
          <a:p>
            <a:fld id="{DAEA1DD0-BB5A-4EDC-96B8-D8D8165D280D}" type="slidenum">
              <a:rPr lang="pt-BR" smtClean="0"/>
              <a:t>‹nº›</a:t>
            </a:fld>
            <a:endParaRPr lang="pt-BR"/>
          </a:p>
        </p:txBody>
      </p:sp>
    </p:spTree>
    <p:extLst>
      <p:ext uri="{BB962C8B-B14F-4D97-AF65-F5344CB8AC3E}">
        <p14:creationId xmlns:p14="http://schemas.microsoft.com/office/powerpoint/2010/main" val="256168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BEC49FE-E80E-40AE-8965-F1ECDBB8FAC2}"/>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xmlns="" id="{819F2D70-5A5E-4437-BB43-C1C5F8A26D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xmlns="" id="{483337FA-ED23-4655-86E6-7A96B937F7AF}"/>
              </a:ext>
            </a:extLst>
          </p:cNvPr>
          <p:cNvSpPr>
            <a:spLocks noGrp="1"/>
          </p:cNvSpPr>
          <p:nvPr>
            <p:ph type="dt" sz="half" idx="10"/>
          </p:nvPr>
        </p:nvSpPr>
        <p:spPr/>
        <p:txBody>
          <a:bodyPr/>
          <a:lstStyle/>
          <a:p>
            <a:fld id="{B44F7B77-119C-425C-B239-3CA87AAA34DC}" type="datetimeFigureOut">
              <a:rPr lang="pt-BR" smtClean="0"/>
              <a:t>26/11/2020</a:t>
            </a:fld>
            <a:endParaRPr lang="pt-BR"/>
          </a:p>
        </p:txBody>
      </p:sp>
      <p:sp>
        <p:nvSpPr>
          <p:cNvPr id="5" name="Espaço Reservado para Rodapé 4">
            <a:extLst>
              <a:ext uri="{FF2B5EF4-FFF2-40B4-BE49-F238E27FC236}">
                <a16:creationId xmlns:a16="http://schemas.microsoft.com/office/drawing/2014/main" xmlns="" id="{5A426775-6911-4DD4-BB1E-8E7404077845}"/>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xmlns="" id="{23676AF1-AAD4-47C8-9649-E0CDF29DF23A}"/>
              </a:ext>
            </a:extLst>
          </p:cNvPr>
          <p:cNvSpPr>
            <a:spLocks noGrp="1"/>
          </p:cNvSpPr>
          <p:nvPr>
            <p:ph type="sldNum" sz="quarter" idx="12"/>
          </p:nvPr>
        </p:nvSpPr>
        <p:spPr/>
        <p:txBody>
          <a:bodyPr/>
          <a:lstStyle/>
          <a:p>
            <a:fld id="{DAEA1DD0-BB5A-4EDC-96B8-D8D8165D280D}" type="slidenum">
              <a:rPr lang="pt-BR" smtClean="0"/>
              <a:t>‹nº›</a:t>
            </a:fld>
            <a:endParaRPr lang="pt-BR"/>
          </a:p>
        </p:txBody>
      </p:sp>
    </p:spTree>
    <p:extLst>
      <p:ext uri="{BB962C8B-B14F-4D97-AF65-F5344CB8AC3E}">
        <p14:creationId xmlns:p14="http://schemas.microsoft.com/office/powerpoint/2010/main" val="1076494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84070AA-FA0F-4A00-9C7A-170A94582BE3}"/>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xmlns="" id="{8064E698-1711-45D7-AA25-0899EDFCCEFD}"/>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xmlns="" id="{4423BC05-2405-4D80-A766-631F3DED6C74}"/>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xmlns="" id="{951E4E1E-725C-4BCE-A7B1-EA862AB10C08}"/>
              </a:ext>
            </a:extLst>
          </p:cNvPr>
          <p:cNvSpPr>
            <a:spLocks noGrp="1"/>
          </p:cNvSpPr>
          <p:nvPr>
            <p:ph type="dt" sz="half" idx="10"/>
          </p:nvPr>
        </p:nvSpPr>
        <p:spPr/>
        <p:txBody>
          <a:bodyPr/>
          <a:lstStyle/>
          <a:p>
            <a:fld id="{B44F7B77-119C-425C-B239-3CA87AAA34DC}" type="datetimeFigureOut">
              <a:rPr lang="pt-BR" smtClean="0"/>
              <a:t>26/11/2020</a:t>
            </a:fld>
            <a:endParaRPr lang="pt-BR"/>
          </a:p>
        </p:txBody>
      </p:sp>
      <p:sp>
        <p:nvSpPr>
          <p:cNvPr id="6" name="Espaço Reservado para Rodapé 5">
            <a:extLst>
              <a:ext uri="{FF2B5EF4-FFF2-40B4-BE49-F238E27FC236}">
                <a16:creationId xmlns:a16="http://schemas.microsoft.com/office/drawing/2014/main" xmlns="" id="{FDF75031-5100-4FA3-A381-B877077ECA60}"/>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xmlns="" id="{48369FB0-ED5D-4BD2-B4E0-5A000E7D69D2}"/>
              </a:ext>
            </a:extLst>
          </p:cNvPr>
          <p:cNvSpPr>
            <a:spLocks noGrp="1"/>
          </p:cNvSpPr>
          <p:nvPr>
            <p:ph type="sldNum" sz="quarter" idx="12"/>
          </p:nvPr>
        </p:nvSpPr>
        <p:spPr/>
        <p:txBody>
          <a:bodyPr/>
          <a:lstStyle/>
          <a:p>
            <a:fld id="{DAEA1DD0-BB5A-4EDC-96B8-D8D8165D280D}" type="slidenum">
              <a:rPr lang="pt-BR" smtClean="0"/>
              <a:t>‹nº›</a:t>
            </a:fld>
            <a:endParaRPr lang="pt-BR"/>
          </a:p>
        </p:txBody>
      </p:sp>
    </p:spTree>
    <p:extLst>
      <p:ext uri="{BB962C8B-B14F-4D97-AF65-F5344CB8AC3E}">
        <p14:creationId xmlns:p14="http://schemas.microsoft.com/office/powerpoint/2010/main" val="3655167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C189819-3577-4068-8526-A08F5A1F7ED0}"/>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xmlns="" id="{46E28DEF-D0F3-48EA-A60D-CC2977D7A16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xmlns="" id="{A7580631-DF72-4AB5-9A47-6FFCD9FEC3A9}"/>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xmlns="" id="{27DAC529-B40A-4FEB-9DDF-C82503D90F0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xmlns="" id="{1A90ED76-865D-4F2C-A12E-2028B185FFA7}"/>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xmlns="" id="{DB41E586-3932-4512-BBE2-F06BD9FEA958}"/>
              </a:ext>
            </a:extLst>
          </p:cNvPr>
          <p:cNvSpPr>
            <a:spLocks noGrp="1"/>
          </p:cNvSpPr>
          <p:nvPr>
            <p:ph type="dt" sz="half" idx="10"/>
          </p:nvPr>
        </p:nvSpPr>
        <p:spPr/>
        <p:txBody>
          <a:bodyPr/>
          <a:lstStyle/>
          <a:p>
            <a:fld id="{B44F7B77-119C-425C-B239-3CA87AAA34DC}" type="datetimeFigureOut">
              <a:rPr lang="pt-BR" smtClean="0"/>
              <a:t>26/11/2020</a:t>
            </a:fld>
            <a:endParaRPr lang="pt-BR"/>
          </a:p>
        </p:txBody>
      </p:sp>
      <p:sp>
        <p:nvSpPr>
          <p:cNvPr id="8" name="Espaço Reservado para Rodapé 7">
            <a:extLst>
              <a:ext uri="{FF2B5EF4-FFF2-40B4-BE49-F238E27FC236}">
                <a16:creationId xmlns:a16="http://schemas.microsoft.com/office/drawing/2014/main" xmlns="" id="{F11DD4B1-2279-422F-84F2-163F51044FC7}"/>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xmlns="" id="{B76CB39E-1967-42EA-A0EC-237BCA75F6E4}"/>
              </a:ext>
            </a:extLst>
          </p:cNvPr>
          <p:cNvSpPr>
            <a:spLocks noGrp="1"/>
          </p:cNvSpPr>
          <p:nvPr>
            <p:ph type="sldNum" sz="quarter" idx="12"/>
          </p:nvPr>
        </p:nvSpPr>
        <p:spPr/>
        <p:txBody>
          <a:bodyPr/>
          <a:lstStyle/>
          <a:p>
            <a:fld id="{DAEA1DD0-BB5A-4EDC-96B8-D8D8165D280D}" type="slidenum">
              <a:rPr lang="pt-BR" smtClean="0"/>
              <a:t>‹nº›</a:t>
            </a:fld>
            <a:endParaRPr lang="pt-BR"/>
          </a:p>
        </p:txBody>
      </p:sp>
    </p:spTree>
    <p:extLst>
      <p:ext uri="{BB962C8B-B14F-4D97-AF65-F5344CB8AC3E}">
        <p14:creationId xmlns:p14="http://schemas.microsoft.com/office/powerpoint/2010/main" val="617521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22BFDE2-A726-4EBB-AB04-7558FBCA30D8}"/>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xmlns="" id="{C7FB18FF-617D-4E71-88C2-4D6AFD7F6162}"/>
              </a:ext>
            </a:extLst>
          </p:cNvPr>
          <p:cNvSpPr>
            <a:spLocks noGrp="1"/>
          </p:cNvSpPr>
          <p:nvPr>
            <p:ph type="dt" sz="half" idx="10"/>
          </p:nvPr>
        </p:nvSpPr>
        <p:spPr/>
        <p:txBody>
          <a:bodyPr/>
          <a:lstStyle/>
          <a:p>
            <a:fld id="{B44F7B77-119C-425C-B239-3CA87AAA34DC}" type="datetimeFigureOut">
              <a:rPr lang="pt-BR" smtClean="0"/>
              <a:t>26/11/2020</a:t>
            </a:fld>
            <a:endParaRPr lang="pt-BR"/>
          </a:p>
        </p:txBody>
      </p:sp>
      <p:sp>
        <p:nvSpPr>
          <p:cNvPr id="4" name="Espaço Reservado para Rodapé 3">
            <a:extLst>
              <a:ext uri="{FF2B5EF4-FFF2-40B4-BE49-F238E27FC236}">
                <a16:creationId xmlns:a16="http://schemas.microsoft.com/office/drawing/2014/main" xmlns="" id="{331757FC-EB8D-4F48-8002-FC8A9912F5BD}"/>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xmlns="" id="{A4DB9480-B95E-4ED1-9A91-1E585EC954D2}"/>
              </a:ext>
            </a:extLst>
          </p:cNvPr>
          <p:cNvSpPr>
            <a:spLocks noGrp="1"/>
          </p:cNvSpPr>
          <p:nvPr>
            <p:ph type="sldNum" sz="quarter" idx="12"/>
          </p:nvPr>
        </p:nvSpPr>
        <p:spPr/>
        <p:txBody>
          <a:bodyPr/>
          <a:lstStyle/>
          <a:p>
            <a:fld id="{DAEA1DD0-BB5A-4EDC-96B8-D8D8165D280D}" type="slidenum">
              <a:rPr lang="pt-BR" smtClean="0"/>
              <a:t>‹nº›</a:t>
            </a:fld>
            <a:endParaRPr lang="pt-BR"/>
          </a:p>
        </p:txBody>
      </p:sp>
    </p:spTree>
    <p:extLst>
      <p:ext uri="{BB962C8B-B14F-4D97-AF65-F5344CB8AC3E}">
        <p14:creationId xmlns:p14="http://schemas.microsoft.com/office/powerpoint/2010/main" val="1378824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xmlns="" id="{1B8E4916-0C76-4D18-B4FC-336403E86085}"/>
              </a:ext>
            </a:extLst>
          </p:cNvPr>
          <p:cNvSpPr>
            <a:spLocks noGrp="1"/>
          </p:cNvSpPr>
          <p:nvPr>
            <p:ph type="dt" sz="half" idx="10"/>
          </p:nvPr>
        </p:nvSpPr>
        <p:spPr/>
        <p:txBody>
          <a:bodyPr/>
          <a:lstStyle/>
          <a:p>
            <a:fld id="{B44F7B77-119C-425C-B239-3CA87AAA34DC}" type="datetimeFigureOut">
              <a:rPr lang="pt-BR" smtClean="0"/>
              <a:t>26/11/2020</a:t>
            </a:fld>
            <a:endParaRPr lang="pt-BR"/>
          </a:p>
        </p:txBody>
      </p:sp>
      <p:sp>
        <p:nvSpPr>
          <p:cNvPr id="3" name="Espaço Reservado para Rodapé 2">
            <a:extLst>
              <a:ext uri="{FF2B5EF4-FFF2-40B4-BE49-F238E27FC236}">
                <a16:creationId xmlns:a16="http://schemas.microsoft.com/office/drawing/2014/main" xmlns="" id="{7985FCEA-1715-4AFF-BF14-2CD1834F4899}"/>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xmlns="" id="{D04843D0-6890-4E9F-B698-8F74B4530B99}"/>
              </a:ext>
            </a:extLst>
          </p:cNvPr>
          <p:cNvSpPr>
            <a:spLocks noGrp="1"/>
          </p:cNvSpPr>
          <p:nvPr>
            <p:ph type="sldNum" sz="quarter" idx="12"/>
          </p:nvPr>
        </p:nvSpPr>
        <p:spPr/>
        <p:txBody>
          <a:bodyPr/>
          <a:lstStyle/>
          <a:p>
            <a:fld id="{DAEA1DD0-BB5A-4EDC-96B8-D8D8165D280D}" type="slidenum">
              <a:rPr lang="pt-BR" smtClean="0"/>
              <a:t>‹nº›</a:t>
            </a:fld>
            <a:endParaRPr lang="pt-BR"/>
          </a:p>
        </p:txBody>
      </p:sp>
    </p:spTree>
    <p:extLst>
      <p:ext uri="{BB962C8B-B14F-4D97-AF65-F5344CB8AC3E}">
        <p14:creationId xmlns:p14="http://schemas.microsoft.com/office/powerpoint/2010/main" val="586513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E863438-3788-4907-9111-92CFB8DA5538}"/>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xmlns="" id="{4159CFBB-A595-4D3B-B93D-C8DAC7BA32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xmlns="" id="{1BBE9F2C-BAC5-429D-8D3C-9F0CAAEA98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xmlns="" id="{7B5B9DB3-2E5A-461C-8B26-1CC6431BEED5}"/>
              </a:ext>
            </a:extLst>
          </p:cNvPr>
          <p:cNvSpPr>
            <a:spLocks noGrp="1"/>
          </p:cNvSpPr>
          <p:nvPr>
            <p:ph type="dt" sz="half" idx="10"/>
          </p:nvPr>
        </p:nvSpPr>
        <p:spPr/>
        <p:txBody>
          <a:bodyPr/>
          <a:lstStyle/>
          <a:p>
            <a:fld id="{B44F7B77-119C-425C-B239-3CA87AAA34DC}" type="datetimeFigureOut">
              <a:rPr lang="pt-BR" smtClean="0"/>
              <a:t>26/11/2020</a:t>
            </a:fld>
            <a:endParaRPr lang="pt-BR"/>
          </a:p>
        </p:txBody>
      </p:sp>
      <p:sp>
        <p:nvSpPr>
          <p:cNvPr id="6" name="Espaço Reservado para Rodapé 5">
            <a:extLst>
              <a:ext uri="{FF2B5EF4-FFF2-40B4-BE49-F238E27FC236}">
                <a16:creationId xmlns:a16="http://schemas.microsoft.com/office/drawing/2014/main" xmlns="" id="{4AFDF752-DFEA-4A8D-AF4C-639FC6D72F20}"/>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xmlns="" id="{F0100632-42BA-4438-A6E2-3EE7E5D473E7}"/>
              </a:ext>
            </a:extLst>
          </p:cNvPr>
          <p:cNvSpPr>
            <a:spLocks noGrp="1"/>
          </p:cNvSpPr>
          <p:nvPr>
            <p:ph type="sldNum" sz="quarter" idx="12"/>
          </p:nvPr>
        </p:nvSpPr>
        <p:spPr/>
        <p:txBody>
          <a:bodyPr/>
          <a:lstStyle/>
          <a:p>
            <a:fld id="{DAEA1DD0-BB5A-4EDC-96B8-D8D8165D280D}" type="slidenum">
              <a:rPr lang="pt-BR" smtClean="0"/>
              <a:t>‹nº›</a:t>
            </a:fld>
            <a:endParaRPr lang="pt-BR"/>
          </a:p>
        </p:txBody>
      </p:sp>
    </p:spTree>
    <p:extLst>
      <p:ext uri="{BB962C8B-B14F-4D97-AF65-F5344CB8AC3E}">
        <p14:creationId xmlns:p14="http://schemas.microsoft.com/office/powerpoint/2010/main" val="962012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2ACED8C-B8F0-4393-8FCB-78926DC763D2}"/>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xmlns="" id="{2F6588D2-CB20-4086-8209-36BD902F7D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xmlns="" id="{E86475B0-AAB5-4A79-9A48-DBAAF23FF8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xmlns="" id="{7FE0B73A-6807-4916-B5F6-EF1878F86C82}"/>
              </a:ext>
            </a:extLst>
          </p:cNvPr>
          <p:cNvSpPr>
            <a:spLocks noGrp="1"/>
          </p:cNvSpPr>
          <p:nvPr>
            <p:ph type="dt" sz="half" idx="10"/>
          </p:nvPr>
        </p:nvSpPr>
        <p:spPr/>
        <p:txBody>
          <a:bodyPr/>
          <a:lstStyle/>
          <a:p>
            <a:fld id="{B44F7B77-119C-425C-B239-3CA87AAA34DC}" type="datetimeFigureOut">
              <a:rPr lang="pt-BR" smtClean="0"/>
              <a:t>26/11/2020</a:t>
            </a:fld>
            <a:endParaRPr lang="pt-BR"/>
          </a:p>
        </p:txBody>
      </p:sp>
      <p:sp>
        <p:nvSpPr>
          <p:cNvPr id="6" name="Espaço Reservado para Rodapé 5">
            <a:extLst>
              <a:ext uri="{FF2B5EF4-FFF2-40B4-BE49-F238E27FC236}">
                <a16:creationId xmlns:a16="http://schemas.microsoft.com/office/drawing/2014/main" xmlns="" id="{CE677678-23EB-4E31-A286-E3E57351FA79}"/>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xmlns="" id="{053D0B98-B783-4BFE-9BEC-28FAC8B4F63F}"/>
              </a:ext>
            </a:extLst>
          </p:cNvPr>
          <p:cNvSpPr>
            <a:spLocks noGrp="1"/>
          </p:cNvSpPr>
          <p:nvPr>
            <p:ph type="sldNum" sz="quarter" idx="12"/>
          </p:nvPr>
        </p:nvSpPr>
        <p:spPr/>
        <p:txBody>
          <a:bodyPr/>
          <a:lstStyle/>
          <a:p>
            <a:fld id="{DAEA1DD0-BB5A-4EDC-96B8-D8D8165D280D}" type="slidenum">
              <a:rPr lang="pt-BR" smtClean="0"/>
              <a:t>‹nº›</a:t>
            </a:fld>
            <a:endParaRPr lang="pt-BR"/>
          </a:p>
        </p:txBody>
      </p:sp>
    </p:spTree>
    <p:extLst>
      <p:ext uri="{BB962C8B-B14F-4D97-AF65-F5344CB8AC3E}">
        <p14:creationId xmlns:p14="http://schemas.microsoft.com/office/powerpoint/2010/main" val="13342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xmlns="" id="{54ADF02B-F0D0-48EF-BBC5-3FAA5DAB4F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xmlns="" id="{29351580-3D6B-45B7-9472-A8EF74B8CE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xmlns="" id="{1442F008-8926-4304-AA09-7035B242C9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4F7B77-119C-425C-B239-3CA87AAA34DC}" type="datetimeFigureOut">
              <a:rPr lang="pt-BR" smtClean="0"/>
              <a:t>26/11/2020</a:t>
            </a:fld>
            <a:endParaRPr lang="pt-BR"/>
          </a:p>
        </p:txBody>
      </p:sp>
      <p:sp>
        <p:nvSpPr>
          <p:cNvPr id="5" name="Espaço Reservado para Rodapé 4">
            <a:extLst>
              <a:ext uri="{FF2B5EF4-FFF2-40B4-BE49-F238E27FC236}">
                <a16:creationId xmlns:a16="http://schemas.microsoft.com/office/drawing/2014/main" xmlns="" id="{58ED8A48-774A-4F4E-A85E-E5BA17198B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xmlns="" id="{17C57429-7AD4-44EF-ABCE-CA3C7C7C74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EA1DD0-BB5A-4EDC-96B8-D8D8165D280D}" type="slidenum">
              <a:rPr lang="pt-BR" smtClean="0"/>
              <a:t>‹nº›</a:t>
            </a:fld>
            <a:endParaRPr lang="pt-BR"/>
          </a:p>
        </p:txBody>
      </p:sp>
    </p:spTree>
    <p:extLst>
      <p:ext uri="{BB962C8B-B14F-4D97-AF65-F5344CB8AC3E}">
        <p14:creationId xmlns:p14="http://schemas.microsoft.com/office/powerpoint/2010/main" val="30303402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nc-nd/3.0/" TargetMode="External"/><Relationship Id="rId2" Type="http://schemas.openxmlformats.org/officeDocument/2006/relationships/hyperlink" Target="https://emanuelmachadoprofetadacruz.blogspot.com/2013/09/aquele-poisque-ouve-estas-minhas.html" TargetMode="Externa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xmlns="" id="{30528FBC-5F86-43C9-ACA9-DF9111BB4DFD}"/>
              </a:ext>
            </a:extLst>
          </p:cNvPr>
          <p:cNvSpPr/>
          <p:nvPr/>
        </p:nvSpPr>
        <p:spPr>
          <a:xfrm>
            <a:off x="179614" y="572162"/>
            <a:ext cx="6515100" cy="6009594"/>
          </a:xfrm>
          <a:prstGeom prst="rect">
            <a:avLst/>
          </a:prstGeom>
        </p:spPr>
        <p:txBody>
          <a:bodyPr wrap="square">
            <a:spAutoFit/>
          </a:bodyPr>
          <a:lstStyle/>
          <a:p>
            <a:pPr algn="ctr">
              <a:lnSpc>
                <a:spcPct val="150000"/>
              </a:lnSpc>
            </a:pPr>
            <a:r>
              <a:rPr lang="pt-BR" sz="2500" b="1" u="sng" dirty="0"/>
              <a:t>MÓDULO 2</a:t>
            </a:r>
          </a:p>
          <a:p>
            <a:pPr>
              <a:lnSpc>
                <a:spcPct val="150000"/>
              </a:lnSpc>
            </a:pPr>
            <a:r>
              <a:rPr lang="pt-BR" sz="2500" b="1" u="sng" dirty="0"/>
              <a:t>É TEMPO DE AVANÇAR EM UNIDADE NO LAR</a:t>
            </a:r>
          </a:p>
          <a:p>
            <a:pPr>
              <a:lnSpc>
                <a:spcPct val="150000"/>
              </a:lnSpc>
            </a:pPr>
            <a:r>
              <a:rPr lang="pt-BR" sz="2400" b="1" dirty="0">
                <a:solidFill>
                  <a:schemeClr val="accent2">
                    <a:lumMod val="75000"/>
                  </a:schemeClr>
                </a:solidFill>
              </a:rPr>
              <a:t>Unidade gera força!!!</a:t>
            </a:r>
          </a:p>
          <a:p>
            <a:pPr>
              <a:lnSpc>
                <a:spcPct val="150000"/>
              </a:lnSpc>
            </a:pPr>
            <a:r>
              <a:rPr lang="pt-BR" sz="2400" b="1" dirty="0">
                <a:solidFill>
                  <a:schemeClr val="accent2">
                    <a:lumMod val="75000"/>
                  </a:schemeClr>
                </a:solidFill>
              </a:rPr>
              <a:t>UNIDADE NO CASAMENTO</a:t>
            </a:r>
          </a:p>
          <a:p>
            <a:pPr algn="just">
              <a:lnSpc>
                <a:spcPct val="150000"/>
              </a:lnSpc>
            </a:pPr>
            <a:r>
              <a:rPr lang="pt-BR" sz="1600" b="1" dirty="0"/>
              <a:t>ANDARÃO DOIS JUNTOS, SE NÃO ESTIVEREM DE ACORDO? AMÓS 3:3</a:t>
            </a:r>
          </a:p>
          <a:p>
            <a:pPr algn="just">
              <a:lnSpc>
                <a:spcPct val="150000"/>
              </a:lnSpc>
            </a:pPr>
            <a:r>
              <a:rPr lang="pt-BR" sz="1600" b="1" dirty="0"/>
              <a:t>Unidade no casamento, a Igreja é composta por famílias, sendo que saudáveis contribuem para um bom desenvolvimento da Obra de Deus, visto a necessidade de trabalharmos os casamentos, filhos, unidade das famílias. Cremos que através da Bíblia temos recursos suficientes meios de ajudar as famílias vítimas de uma série de ataques causados pela falta de conhecimento. O meu povo perece por falta de conhecimento. Oséias 4:6.</a:t>
            </a:r>
          </a:p>
          <a:p>
            <a:pPr algn="just">
              <a:lnSpc>
                <a:spcPct val="150000"/>
              </a:lnSpc>
            </a:pPr>
            <a:r>
              <a:rPr lang="pt-BR" sz="1600" b="1" dirty="0"/>
              <a:t> A maioria dos problemas no casamento estão relacionados na base  fundamento. </a:t>
            </a:r>
          </a:p>
          <a:p>
            <a:pPr algn="just">
              <a:lnSpc>
                <a:spcPct val="150000"/>
              </a:lnSpc>
            </a:pPr>
            <a:r>
              <a:rPr lang="pt-BR" sz="1600" b="1" dirty="0"/>
              <a:t>Mateus 7:24-27</a:t>
            </a:r>
          </a:p>
        </p:txBody>
      </p:sp>
      <p:sp>
        <p:nvSpPr>
          <p:cNvPr id="5" name="CaixaDeTexto 4">
            <a:extLst>
              <a:ext uri="{FF2B5EF4-FFF2-40B4-BE49-F238E27FC236}">
                <a16:creationId xmlns:a16="http://schemas.microsoft.com/office/drawing/2014/main" xmlns="" id="{9F5E1A95-9281-4833-A2D0-FC550C9AEBAB}"/>
              </a:ext>
            </a:extLst>
          </p:cNvPr>
          <p:cNvSpPr txBox="1"/>
          <p:nvPr/>
        </p:nvSpPr>
        <p:spPr>
          <a:xfrm>
            <a:off x="0" y="6854653"/>
            <a:ext cx="12192000" cy="230832"/>
          </a:xfrm>
          <a:prstGeom prst="rect">
            <a:avLst/>
          </a:prstGeom>
          <a:noFill/>
        </p:spPr>
        <p:txBody>
          <a:bodyPr wrap="square" rtlCol="0">
            <a:spAutoFit/>
          </a:bodyPr>
          <a:lstStyle/>
          <a:p>
            <a:r>
              <a:rPr lang="pt-BR" sz="900">
                <a:hlinkClick r:id="rId2" tooltip="https://emanuelmachadoprofetadacruz.blogspot.com/2013/09/aquele-poisque-ouve-estas-minhas.html"/>
              </a:rPr>
              <a:t>Esta Foto</a:t>
            </a:r>
            <a:r>
              <a:rPr lang="pt-BR" sz="900"/>
              <a:t> de Autor Desconhecido está licenciado em </a:t>
            </a:r>
            <a:r>
              <a:rPr lang="pt-BR" sz="900">
                <a:hlinkClick r:id="rId3" tooltip="https://creativecommons.org/licenses/by-nc-nd/3.0/"/>
              </a:rPr>
              <a:t>CC BY-NC-ND</a:t>
            </a:r>
            <a:endParaRPr lang="pt-BR" sz="900"/>
          </a:p>
        </p:txBody>
      </p:sp>
      <p:pic>
        <p:nvPicPr>
          <p:cNvPr id="1026" name="Picture 2" descr="E:\castelo-fort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6090" y="-239601"/>
            <a:ext cx="5315910" cy="7094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8420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xmlns="" id="{493F9E30-F782-44CD-89BA-D04AB696987C}"/>
              </a:ext>
            </a:extLst>
          </p:cNvPr>
          <p:cNvSpPr/>
          <p:nvPr/>
        </p:nvSpPr>
        <p:spPr>
          <a:xfrm>
            <a:off x="783773" y="310245"/>
            <a:ext cx="10662556" cy="6308774"/>
          </a:xfrm>
          <a:prstGeom prst="rect">
            <a:avLst/>
          </a:prstGeom>
        </p:spPr>
        <p:txBody>
          <a:bodyPr wrap="square">
            <a:spAutoFit/>
          </a:bodyPr>
          <a:lstStyle/>
          <a:p>
            <a:pPr algn="just"/>
            <a:r>
              <a:rPr lang="pt-BR" sz="2200" b="1" dirty="0">
                <a:solidFill>
                  <a:srgbClr val="FF0000"/>
                </a:solidFill>
              </a:rPr>
              <a:t>1.1. </a:t>
            </a:r>
            <a:r>
              <a:rPr lang="pt-BR" sz="2200" b="1" dirty="0"/>
              <a:t>Unidade entre Eu e Deus – Eu preciso me unir a Ele; Estar em concordância com seu propósito para minha vida. Assim eu sou instrumento para contribuir que a unidade da família, igreja, do grupos, exemplos para discípulos etc... Se formos um com Ele, o Seu reino estará em primeiro lugar na nossa vida, sendo assim não teremos dificuldade de viver e praticar a Sua Palavra. </a:t>
            </a:r>
            <a:r>
              <a:rPr lang="pt-BR" sz="2200" dirty="0"/>
              <a:t>Há um só corpo e um só Espírito, assim como a esperança para a qual vocês foram chamados é uma só; há um só Senhor, uma só fé, um só batismo, um só Deus e Pai de todos, que é sobre todos, por meio de todos e em todos. </a:t>
            </a:r>
            <a:r>
              <a:rPr lang="pt-BR" sz="2200" dirty="0">
                <a:solidFill>
                  <a:srgbClr val="FF0000"/>
                </a:solidFill>
              </a:rPr>
              <a:t>Efésios 4:4-6</a:t>
            </a:r>
          </a:p>
          <a:p>
            <a:pPr algn="just"/>
            <a:r>
              <a:rPr lang="pt-BR" sz="2200" b="1" dirty="0">
                <a:solidFill>
                  <a:srgbClr val="FF0000"/>
                </a:solidFill>
              </a:rPr>
              <a:t>1.2. </a:t>
            </a:r>
            <a:r>
              <a:rPr lang="pt-BR" sz="2200" b="1" dirty="0"/>
              <a:t>Unidade no casamento e na família; A esposa precisa se unir ao seu marido ou </a:t>
            </a:r>
          </a:p>
          <a:p>
            <a:pPr algn="just"/>
            <a:r>
              <a:rPr lang="pt-BR" sz="2200" b="1" dirty="0"/>
              <a:t>ajudá-lo nas decisões e assim viverem em concordância. Quando há concordância dentro do lar, tudo se torna possível, principalmente se estiverem alinhados com Deus.</a:t>
            </a:r>
            <a:r>
              <a:rPr lang="pt-BR" sz="2200" dirty="0"/>
              <a:t> O Deus que concede perseverança e ânimo dê a vocês um espírito de unidade, segundo Jesus Cristo, para que com um só coração e uma só voz vocês glorifiquem ao Deus Pai de nosso Senhor Jesus Cristo. </a:t>
            </a:r>
            <a:r>
              <a:rPr lang="pt-BR" sz="2200" dirty="0">
                <a:solidFill>
                  <a:srgbClr val="FF0000"/>
                </a:solidFill>
              </a:rPr>
              <a:t>Romanos 15: 5-6</a:t>
            </a:r>
          </a:p>
          <a:p>
            <a:pPr algn="just"/>
            <a:r>
              <a:rPr lang="pt-BR" sz="2200" b="1" dirty="0">
                <a:solidFill>
                  <a:srgbClr val="FF0000"/>
                </a:solidFill>
              </a:rPr>
              <a:t>1.3. </a:t>
            </a:r>
            <a:r>
              <a:rPr lang="pt-BR" sz="2200" b="1" dirty="0"/>
              <a:t>Unidade com os filhos; Os filhos precisam estar em concordância com os pais, seguindo as suas instruções, o segredo para a vida em abundância esta aí. </a:t>
            </a:r>
            <a:r>
              <a:rPr lang="pt-BR" sz="2200" dirty="0"/>
              <a:t>Eles serão o meu povo, e eu serei o seu Deus. Darei a eles um só pensamento e uma só conduta, para que me temam durante toda a sua vida, para o seu próprio bem e o de seus filhos e descendentes. </a:t>
            </a:r>
            <a:r>
              <a:rPr lang="pt-BR" sz="2200" dirty="0">
                <a:solidFill>
                  <a:srgbClr val="FF0000"/>
                </a:solidFill>
              </a:rPr>
              <a:t>Jeremias 32:38-39</a:t>
            </a:r>
          </a:p>
        </p:txBody>
      </p:sp>
    </p:spTree>
    <p:extLst>
      <p:ext uri="{BB962C8B-B14F-4D97-AF65-F5344CB8AC3E}">
        <p14:creationId xmlns:p14="http://schemas.microsoft.com/office/powerpoint/2010/main" val="1037243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xmlns="" id="{4B42C6D9-E142-41F1-8FC6-DB918468DF33}"/>
              </a:ext>
            </a:extLst>
          </p:cNvPr>
          <p:cNvSpPr/>
          <p:nvPr/>
        </p:nvSpPr>
        <p:spPr>
          <a:xfrm>
            <a:off x="449035" y="246039"/>
            <a:ext cx="11193235" cy="6524863"/>
          </a:xfrm>
          <a:prstGeom prst="rect">
            <a:avLst/>
          </a:prstGeom>
        </p:spPr>
        <p:txBody>
          <a:bodyPr wrap="square">
            <a:spAutoFit/>
          </a:bodyPr>
          <a:lstStyle/>
          <a:p>
            <a:pPr marL="342900" indent="-342900" algn="just">
              <a:buFont typeface="+mj-lt"/>
              <a:buAutoNum type="arabicPeriod"/>
            </a:pPr>
            <a:r>
              <a:rPr lang="pt-BR" sz="2200" b="1" dirty="0"/>
              <a:t>Porque um lar gerado pela unidade estimula e encoraja a todos. </a:t>
            </a:r>
            <a:r>
              <a:rPr lang="pt-BR" sz="2200" dirty="0"/>
              <a:t>Rogo-vos, porém, irmãos, pelo nome de nosso SENHOR Jesus Cristo, que digais todos uma mesma coisa, e que não haja entre vós dissensões; antes sejais unidos em um mesmo sentido e em um mesmo parecer. </a:t>
            </a:r>
          </a:p>
          <a:p>
            <a:pPr algn="just"/>
            <a:r>
              <a:rPr lang="pt-BR" sz="2200" dirty="0"/>
              <a:t>      </a:t>
            </a:r>
            <a:r>
              <a:rPr lang="pt-BR" sz="2200" dirty="0">
                <a:solidFill>
                  <a:srgbClr val="FF0000"/>
                </a:solidFill>
              </a:rPr>
              <a:t>I Coríntios 1:10</a:t>
            </a:r>
          </a:p>
          <a:p>
            <a:pPr marL="342900" indent="-342900" algn="just">
              <a:buFont typeface="+mj-lt"/>
              <a:buAutoNum type="arabicPeriod"/>
            </a:pPr>
            <a:r>
              <a:rPr lang="pt-BR" sz="2200" b="1" dirty="0"/>
              <a:t>Um lar onde todos procuram falar a mesma língua, têm a mesma visão e lutam para conquistar os mesmos alvos, gera credibilidade e confiança. </a:t>
            </a:r>
            <a:r>
              <a:rPr lang="pt-BR" sz="2200" dirty="0"/>
              <a:t>Se por estarmos em Cristo nós temos alguma motivação, alguma exortação de amor, alguma comunhão no Espírito, alguma profunda afeição e compaixão, completem a minha alegria, tendo o mesmo modo de pensar, o mesmo amor, um só espírito e uma só atitude. </a:t>
            </a:r>
            <a:r>
              <a:rPr lang="pt-BR" sz="2200" dirty="0">
                <a:solidFill>
                  <a:srgbClr val="FF0000"/>
                </a:solidFill>
              </a:rPr>
              <a:t>Filipenses 2:1-2</a:t>
            </a:r>
          </a:p>
          <a:p>
            <a:pPr marL="342900" indent="-342900" algn="just">
              <a:buFont typeface="+mj-lt"/>
              <a:buAutoNum type="arabicPeriod"/>
            </a:pPr>
            <a:r>
              <a:rPr lang="pt-BR" sz="2200" b="1" dirty="0"/>
              <a:t>Já um ambiente em que as pessoas criticam umas as outras e falam línguas diferentes, criticam seus líderes e uns aos outros, gera desconfiança e divisão. </a:t>
            </a:r>
            <a:r>
              <a:rPr lang="pt-BR" sz="2200" dirty="0"/>
              <a:t>Mas eu digo que, no dia do juízo, os homens haverão de dar conta de toda palavra inútil que tiverem falado. Pois por suas palavras vocês serão absolvidos, e por suas palavras serão condenados. </a:t>
            </a:r>
            <a:r>
              <a:rPr lang="pt-BR" sz="2200" dirty="0">
                <a:solidFill>
                  <a:srgbClr val="FF0000"/>
                </a:solidFill>
              </a:rPr>
              <a:t>Mateus 12:36-37 </a:t>
            </a:r>
            <a:r>
              <a:rPr lang="pt-BR" sz="2200" dirty="0"/>
              <a:t>	</a:t>
            </a:r>
          </a:p>
          <a:p>
            <a:pPr marL="342900" indent="-342900" algn="just">
              <a:buFont typeface="+mj-lt"/>
              <a:buAutoNum type="arabicPeriod"/>
            </a:pPr>
            <a:r>
              <a:rPr lang="pt-BR" sz="2200" b="1" dirty="0"/>
              <a:t>Satanás tem todo interesse em afastar as pessoas do corpo, pois ao afastar uma pessoa da unidade, ele prepara o bote para ataca-la com mais facilidade, já que sozinha ela está mais vulnerável. </a:t>
            </a:r>
            <a:r>
              <a:rPr lang="pt-BR" sz="2200" dirty="0"/>
              <a:t>Jesus, porém, conhecendo os seus pensamentos, disse-lhes: Todo o reino dividido contra si mesmo é devastado; e toda a cidade, ou casa, dividida contra si mesma não subsistirá. </a:t>
            </a:r>
            <a:r>
              <a:rPr lang="pt-BR" sz="2200" dirty="0">
                <a:solidFill>
                  <a:srgbClr val="FF0000"/>
                </a:solidFill>
              </a:rPr>
              <a:t>Mateus 12:25</a:t>
            </a:r>
          </a:p>
        </p:txBody>
      </p:sp>
    </p:spTree>
    <p:extLst>
      <p:ext uri="{BB962C8B-B14F-4D97-AF65-F5344CB8AC3E}">
        <p14:creationId xmlns:p14="http://schemas.microsoft.com/office/powerpoint/2010/main" val="1879774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64567" y="168896"/>
            <a:ext cx="8799681" cy="6523264"/>
          </a:xfrm>
          <a:prstGeom prst="rect">
            <a:avLst/>
          </a:prstGeom>
        </p:spPr>
      </p:pic>
      <p:sp>
        <p:nvSpPr>
          <p:cNvPr id="3" name="CaixaDeTexto 2"/>
          <p:cNvSpPr txBox="1"/>
          <p:nvPr/>
        </p:nvSpPr>
        <p:spPr>
          <a:xfrm>
            <a:off x="4223792" y="168896"/>
            <a:ext cx="1584176" cy="307777"/>
          </a:xfrm>
          <a:prstGeom prst="rect">
            <a:avLst/>
          </a:prstGeom>
          <a:noFill/>
        </p:spPr>
        <p:txBody>
          <a:bodyPr wrap="square" rtlCol="0">
            <a:spAutoFit/>
          </a:bodyPr>
          <a:lstStyle/>
          <a:p>
            <a:r>
              <a:rPr lang="pt-BR" sz="1400" dirty="0"/>
              <a:t>FÍSICO</a:t>
            </a:r>
          </a:p>
        </p:txBody>
      </p:sp>
      <p:sp>
        <p:nvSpPr>
          <p:cNvPr id="4" name="CaixaDeTexto 3"/>
          <p:cNvSpPr txBox="1"/>
          <p:nvPr/>
        </p:nvSpPr>
        <p:spPr>
          <a:xfrm rot="20757836">
            <a:off x="3672092" y="883046"/>
            <a:ext cx="1368152" cy="369332"/>
          </a:xfrm>
          <a:prstGeom prst="rect">
            <a:avLst/>
          </a:prstGeom>
          <a:noFill/>
        </p:spPr>
        <p:txBody>
          <a:bodyPr wrap="square" rtlCol="0">
            <a:spAutoFit/>
          </a:bodyPr>
          <a:lstStyle/>
          <a:p>
            <a:pPr algn="ctr"/>
            <a:r>
              <a:rPr lang="pt-BR" dirty="0"/>
              <a:t>Emocional</a:t>
            </a:r>
          </a:p>
        </p:txBody>
      </p:sp>
      <p:sp>
        <p:nvSpPr>
          <p:cNvPr id="5" name="CaixaDeTexto 4"/>
          <p:cNvSpPr txBox="1"/>
          <p:nvPr/>
        </p:nvSpPr>
        <p:spPr>
          <a:xfrm rot="20870980">
            <a:off x="4193704" y="1911629"/>
            <a:ext cx="1368152" cy="461665"/>
          </a:xfrm>
          <a:prstGeom prst="rect">
            <a:avLst/>
          </a:prstGeom>
          <a:noFill/>
        </p:spPr>
        <p:txBody>
          <a:bodyPr wrap="square" rtlCol="0">
            <a:spAutoFit/>
          </a:bodyPr>
          <a:lstStyle/>
          <a:p>
            <a:pPr algn="ctr"/>
            <a:r>
              <a:rPr lang="pt-BR" sz="2400" dirty="0"/>
              <a:t>Espiritual</a:t>
            </a:r>
          </a:p>
        </p:txBody>
      </p:sp>
    </p:spTree>
    <p:extLst>
      <p:ext uri="{BB962C8B-B14F-4D97-AF65-F5344CB8AC3E}">
        <p14:creationId xmlns:p14="http://schemas.microsoft.com/office/powerpoint/2010/main" val="2509741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277585" y="1262314"/>
            <a:ext cx="11319781" cy="5478423"/>
          </a:xfrm>
          <a:prstGeom prst="rect">
            <a:avLst/>
          </a:prstGeom>
        </p:spPr>
        <p:txBody>
          <a:bodyPr wrap="square">
            <a:spAutoFit/>
          </a:bodyPr>
          <a:lstStyle/>
          <a:p>
            <a:pPr algn="just"/>
            <a:r>
              <a:rPr lang="pt-BR" sz="2500" dirty="0">
                <a:solidFill>
                  <a:srgbClr val="C00000"/>
                </a:solidFill>
              </a:rPr>
              <a:t>Físico:</a:t>
            </a:r>
            <a:r>
              <a:rPr lang="pt-BR" sz="2500" dirty="0"/>
              <a:t> Gênesis 2: 23. E disse Adão: Esta é agora osso dos meus ossos, e carne da minha carne. (Carne simboliza tudo o que é passageiro, terreno, osso fala de algo duradouro.) Mateus 19: 6 Assim não são mais dois, mas uma só carne. Portanto, o que Deus ajuntou não o separe o homem.</a:t>
            </a:r>
          </a:p>
          <a:p>
            <a:pPr algn="just"/>
            <a:r>
              <a:rPr lang="pt-BR" sz="2500" dirty="0">
                <a:solidFill>
                  <a:srgbClr val="C00000"/>
                </a:solidFill>
              </a:rPr>
              <a:t>Emocional: </a:t>
            </a:r>
            <a:r>
              <a:rPr lang="pt-BR" sz="2500" dirty="0"/>
              <a:t>Filipenses 4: 8 Quanto ao mais, irmãos, tudo o que é verdadeiro, tudo o que é honesto, tudo o que é justo, tudo o que é puro, tudo o que é amável, tudo o que é de boa fama, se há alguma virtude, e se há algum louvor, nisso pensai.  (Sentimentos) Filipenses 2:2 Completai o meu gozo, para que sintais o mesmo, tendo o mesmo amor, o mesmo ânimo, sentindo uma mesma coisa</a:t>
            </a:r>
            <a:endParaRPr lang="pt-BR" sz="2500" dirty="0">
              <a:solidFill>
                <a:srgbClr val="C00000"/>
              </a:solidFill>
            </a:endParaRPr>
          </a:p>
          <a:p>
            <a:pPr algn="just"/>
            <a:r>
              <a:rPr lang="pt-BR" sz="2500" dirty="0">
                <a:solidFill>
                  <a:srgbClr val="C00000"/>
                </a:solidFill>
              </a:rPr>
              <a:t>Espiritual:</a:t>
            </a:r>
            <a:r>
              <a:rPr lang="pt-BR" sz="2500" dirty="0"/>
              <a:t> Eclesiastes 4:12 e o cordão de três dobras não se quebra tão depressa. Unidade espiritual transcende o mundo aqui e chega aos limites dos céu.</a:t>
            </a:r>
          </a:p>
          <a:p>
            <a:pPr algn="just"/>
            <a:r>
              <a:rPr lang="pt-BR" sz="2500" dirty="0">
                <a:effectLst>
                  <a:outerShdw blurRad="38100" dist="38100" dir="2700000" algn="tl">
                    <a:srgbClr val="000000">
                      <a:alpha val="43137"/>
                    </a:srgbClr>
                  </a:outerShdw>
                </a:effectLst>
              </a:rPr>
              <a:t>Quando  os princípios Divinos são RECONHECIDOS e OBEDECIDOS o CASAMENTO se torna uma BÊNÇÃO; PRESERVA a PUREZA e FIDELIDADE do CASAL .</a:t>
            </a:r>
          </a:p>
          <a:p>
            <a:pPr algn="just"/>
            <a:endParaRPr lang="pt-BR" sz="2500" dirty="0"/>
          </a:p>
        </p:txBody>
      </p:sp>
      <p:sp>
        <p:nvSpPr>
          <p:cNvPr id="4" name="CaixaDeTexto 3"/>
          <p:cNvSpPr txBox="1"/>
          <p:nvPr/>
        </p:nvSpPr>
        <p:spPr>
          <a:xfrm>
            <a:off x="277585" y="338984"/>
            <a:ext cx="11625943" cy="923330"/>
          </a:xfrm>
          <a:prstGeom prst="rect">
            <a:avLst/>
          </a:prstGeom>
          <a:noFill/>
        </p:spPr>
        <p:txBody>
          <a:bodyPr wrap="square" rtlCol="0">
            <a:spAutoFit/>
          </a:bodyPr>
          <a:lstStyle/>
          <a:p>
            <a:pPr algn="ctr"/>
            <a:r>
              <a:rPr lang="pt-BR" sz="5400" dirty="0">
                <a:solidFill>
                  <a:srgbClr val="C00000"/>
                </a:solidFill>
                <a:latin typeface="Accidental Presidency" panose="00000400000000000000" pitchFamily="2" charset="0"/>
              </a:rPr>
              <a:t>UNIDADE NO CASAMENTO </a:t>
            </a:r>
          </a:p>
        </p:txBody>
      </p:sp>
    </p:spTree>
    <p:extLst>
      <p:ext uri="{BB962C8B-B14F-4D97-AF65-F5344CB8AC3E}">
        <p14:creationId xmlns:p14="http://schemas.microsoft.com/office/powerpoint/2010/main" val="3137913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277585" y="110715"/>
            <a:ext cx="11625943" cy="1015663"/>
          </a:xfrm>
          <a:prstGeom prst="rect">
            <a:avLst/>
          </a:prstGeom>
          <a:noFill/>
        </p:spPr>
        <p:txBody>
          <a:bodyPr wrap="square" rtlCol="0">
            <a:spAutoFit/>
          </a:bodyPr>
          <a:lstStyle/>
          <a:p>
            <a:pPr algn="ctr"/>
            <a:r>
              <a:rPr lang="pt-BR" sz="6000" dirty="0">
                <a:solidFill>
                  <a:srgbClr val="C00000"/>
                </a:solidFill>
                <a:latin typeface="Accidental Presidency" panose="00000400000000000000" pitchFamily="2" charset="0"/>
              </a:rPr>
              <a:t>PAPÉIS</a:t>
            </a:r>
          </a:p>
        </p:txBody>
      </p:sp>
      <p:sp>
        <p:nvSpPr>
          <p:cNvPr id="2" name="Retângulo 1">
            <a:extLst>
              <a:ext uri="{FF2B5EF4-FFF2-40B4-BE49-F238E27FC236}">
                <a16:creationId xmlns:a16="http://schemas.microsoft.com/office/drawing/2014/main" xmlns="" id="{0565A628-297A-48BA-A601-491A036F9029}"/>
              </a:ext>
            </a:extLst>
          </p:cNvPr>
          <p:cNvSpPr/>
          <p:nvPr/>
        </p:nvSpPr>
        <p:spPr>
          <a:xfrm>
            <a:off x="449245" y="-3791174"/>
            <a:ext cx="11394831" cy="9910405"/>
          </a:xfrm>
          <a:prstGeom prst="rect">
            <a:avLst/>
          </a:prstGeom>
        </p:spPr>
        <p:txBody>
          <a:bodyPr wrap="square">
            <a:spAutoFit/>
          </a:bodyPr>
          <a:lstStyle/>
          <a:p>
            <a:endParaRPr lang="pt-BR" dirty="0"/>
          </a:p>
          <a:p>
            <a:endParaRPr lang="pt-BR" dirty="0"/>
          </a:p>
          <a:p>
            <a:endParaRPr lang="pt-BR" dirty="0"/>
          </a:p>
          <a:p>
            <a:endParaRPr lang="pt-BR" dirty="0"/>
          </a:p>
          <a:p>
            <a:endParaRPr lang="pt-BR" dirty="0"/>
          </a:p>
          <a:p>
            <a:endParaRPr lang="pt-BR" dirty="0"/>
          </a:p>
          <a:p>
            <a:endParaRPr lang="pt-BR" dirty="0"/>
          </a:p>
          <a:p>
            <a:endParaRPr lang="pt-BR" dirty="0"/>
          </a:p>
          <a:p>
            <a:endParaRPr lang="pt-BR" dirty="0"/>
          </a:p>
          <a:p>
            <a:endParaRPr lang="pt-BR" dirty="0"/>
          </a:p>
          <a:p>
            <a:endParaRPr lang="pt-BR" dirty="0"/>
          </a:p>
          <a:p>
            <a:endParaRPr lang="pt-BR" dirty="0"/>
          </a:p>
          <a:p>
            <a:endParaRPr lang="pt-BR" dirty="0"/>
          </a:p>
          <a:p>
            <a:endParaRPr lang="pt-BR" dirty="0"/>
          </a:p>
          <a:p>
            <a:endParaRPr lang="pt-BR" dirty="0"/>
          </a:p>
          <a:p>
            <a:endParaRPr lang="pt-BR" dirty="0"/>
          </a:p>
          <a:p>
            <a:endParaRPr lang="pt-BR" dirty="0"/>
          </a:p>
          <a:p>
            <a:endParaRPr lang="pt-BR" dirty="0"/>
          </a:p>
          <a:p>
            <a:pPr algn="just"/>
            <a:r>
              <a:rPr lang="pt-BR" sz="2800" dirty="0"/>
              <a:t>    </a:t>
            </a:r>
            <a:r>
              <a:rPr lang="pt-BR" sz="2600" dirty="0"/>
              <a:t>Deus criou o homem e a mulher um para o outro, com um propósito de unidade. Com papéis e funções diferentes para o homem e para a mulher.</a:t>
            </a:r>
          </a:p>
          <a:p>
            <a:pPr algn="just"/>
            <a:r>
              <a:rPr lang="pt-BR" sz="2600" dirty="0">
                <a:solidFill>
                  <a:srgbClr val="FF0000"/>
                </a:solidFill>
              </a:rPr>
              <a:t>1. Mulher = Esposa:</a:t>
            </a:r>
            <a:r>
              <a:rPr lang="pt-BR" sz="2600" dirty="0"/>
              <a:t> “Quem encontra uma esposa encontra algo excelente; recebeu uma bênção do Senhor.” (Provérbios 18:22)Primeiro propósito, o qual a mulher veio ao mundo extraída do homem, foi para o homem.</a:t>
            </a:r>
          </a:p>
          <a:p>
            <a:pPr algn="just"/>
            <a:r>
              <a:rPr lang="pt-BR" sz="2600" dirty="0">
                <a:solidFill>
                  <a:srgbClr val="FF0000"/>
                </a:solidFill>
              </a:rPr>
              <a:t>2. Mulher = Ajudadora: </a:t>
            </a:r>
            <a:r>
              <a:rPr lang="pt-BR" sz="2600" dirty="0"/>
              <a:t>“E disse o Senhor Deus: Não é bom que o homem esteja só; far-lhe-ei uma ajudadora idônea para ele.” (Gênesis 2:18) Mulher deve ser uma ajudadora para o homem, não estando atrás ou à frente dele, mas caminhando ao seu lado.</a:t>
            </a:r>
          </a:p>
          <a:p>
            <a:pPr algn="just"/>
            <a:r>
              <a:rPr lang="pt-BR" sz="2600" dirty="0">
                <a:solidFill>
                  <a:srgbClr val="FF0000"/>
                </a:solidFill>
              </a:rPr>
              <a:t>3. Mulher = Intercessora: </a:t>
            </a:r>
            <a:r>
              <a:rPr lang="pt-BR" sz="2600" dirty="0"/>
              <a:t>“Orando em todo o tempo com toda a oração e súplica no Espírito, e vigiando nisto com toda a perseverança e súplica por todos os santos.” (Efésios 6:18) A intercessão é identificada com a Batalha Espiritual.</a:t>
            </a:r>
          </a:p>
        </p:txBody>
      </p:sp>
    </p:spTree>
    <p:extLst>
      <p:ext uri="{BB962C8B-B14F-4D97-AF65-F5344CB8AC3E}">
        <p14:creationId xmlns:p14="http://schemas.microsoft.com/office/powerpoint/2010/main" val="3883103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277585" y="110715"/>
            <a:ext cx="11625943" cy="1015663"/>
          </a:xfrm>
          <a:prstGeom prst="rect">
            <a:avLst/>
          </a:prstGeom>
          <a:noFill/>
        </p:spPr>
        <p:txBody>
          <a:bodyPr wrap="square" rtlCol="0">
            <a:spAutoFit/>
          </a:bodyPr>
          <a:lstStyle/>
          <a:p>
            <a:pPr algn="ctr"/>
            <a:r>
              <a:rPr lang="pt-BR" sz="6000" dirty="0">
                <a:solidFill>
                  <a:srgbClr val="C00000"/>
                </a:solidFill>
                <a:latin typeface="Accidental Presidency" panose="00000400000000000000" pitchFamily="2" charset="0"/>
              </a:rPr>
              <a:t>PAPÉIS</a:t>
            </a:r>
          </a:p>
        </p:txBody>
      </p:sp>
      <p:sp>
        <p:nvSpPr>
          <p:cNvPr id="2" name="Retângulo 1">
            <a:extLst>
              <a:ext uri="{FF2B5EF4-FFF2-40B4-BE49-F238E27FC236}">
                <a16:creationId xmlns:a16="http://schemas.microsoft.com/office/drawing/2014/main" xmlns="" id="{0565A628-297A-48BA-A601-491A036F9029}"/>
              </a:ext>
            </a:extLst>
          </p:cNvPr>
          <p:cNvSpPr/>
          <p:nvPr/>
        </p:nvSpPr>
        <p:spPr>
          <a:xfrm>
            <a:off x="0" y="-2018645"/>
            <a:ext cx="12084148" cy="8833187"/>
          </a:xfrm>
          <a:prstGeom prst="rect">
            <a:avLst/>
          </a:prstGeom>
        </p:spPr>
        <p:txBody>
          <a:bodyPr wrap="square">
            <a:spAutoFit/>
          </a:bodyPr>
          <a:lstStyle/>
          <a:p>
            <a:endParaRPr lang="pt-BR" sz="2400" dirty="0"/>
          </a:p>
          <a:p>
            <a:endParaRPr lang="pt-BR" sz="2400" dirty="0"/>
          </a:p>
          <a:p>
            <a:endParaRPr lang="pt-BR" sz="2400" dirty="0"/>
          </a:p>
          <a:p>
            <a:endParaRPr lang="pt-BR" sz="2400" dirty="0"/>
          </a:p>
          <a:p>
            <a:endParaRPr lang="pt-BR" sz="2400" dirty="0"/>
          </a:p>
          <a:p>
            <a:endParaRPr lang="pt-BR" sz="2400" dirty="0"/>
          </a:p>
          <a:p>
            <a:endParaRPr lang="pt-BR" sz="2400" dirty="0"/>
          </a:p>
          <a:p>
            <a:endParaRPr lang="pt-BR" sz="2400" dirty="0"/>
          </a:p>
          <a:p>
            <a:endParaRPr lang="pt-BR" sz="2400" dirty="0"/>
          </a:p>
          <a:p>
            <a:r>
              <a:rPr lang="pt-BR" sz="2200" dirty="0">
                <a:solidFill>
                  <a:srgbClr val="FF0000"/>
                </a:solidFill>
              </a:rPr>
              <a:t>4. Mulher = Submissão: </a:t>
            </a:r>
            <a:r>
              <a:rPr lang="pt-BR" sz="2200" dirty="0"/>
              <a:t>“Mulheres, sujeite-se cada uma a seu marido, como ao Senhor, pois o marido é o cabeça da mulher, como também Cristo é o cabeça da igreja, que é o seu corpo, do qual ele é o Salvador. Assim como a igreja está sujeita a Cristo, também as mulheres estejam em tudo sujeitas a seus maridos.” ( Efésios 5: 22-24) Levando-se em conta também o verso 21 do capítulo 5 (que muitos não fazem questão de ler…), o assunto ficará mais bem esclarecido: “SUJEITAI-VOS UNS AOS OUTROS no temor de Cristo.”</a:t>
            </a:r>
          </a:p>
          <a:p>
            <a:r>
              <a:rPr lang="pt-BR" sz="2200" dirty="0">
                <a:solidFill>
                  <a:srgbClr val="FF0000"/>
                </a:solidFill>
              </a:rPr>
              <a:t>5. Mulher = Administradora: </a:t>
            </a:r>
            <a:r>
              <a:rPr lang="pt-BR" sz="2200" dirty="0"/>
              <a:t>"Busca lã e linho e de bom grado trabalha com as mãos". (Provérbios 31:13) Ela busca, almeja e faz uso das habilidades que tem, administra bem sua casa.</a:t>
            </a:r>
          </a:p>
          <a:p>
            <a:r>
              <a:rPr lang="pt-BR" sz="2200" dirty="0"/>
              <a:t> </a:t>
            </a:r>
            <a:r>
              <a:rPr lang="pt-BR" sz="2200" dirty="0">
                <a:solidFill>
                  <a:srgbClr val="FF0000"/>
                </a:solidFill>
              </a:rPr>
              <a:t>6. Mulher = Exemplo: </a:t>
            </a:r>
            <a:r>
              <a:rPr lang="pt-BR" sz="2200" dirty="0"/>
              <a:t>“Para que ensinem as mulheres novas a serem prudentes, a amarem seus maridos, a amarem seus filhos, A serem moderadas, castas, boas donas de casa, sujeitas a seus maridos, a fim de que a palavra de Deus não seja blasfemada.” (Tito 2: 4-5) Ensinamentos para as mulheres na atualidade.</a:t>
            </a:r>
          </a:p>
          <a:p>
            <a:r>
              <a:rPr lang="pt-BR" sz="2200" dirty="0">
                <a:solidFill>
                  <a:srgbClr val="FF0000"/>
                </a:solidFill>
              </a:rPr>
              <a:t>7. Mulher = Prudente: </a:t>
            </a:r>
            <a:r>
              <a:rPr lang="pt-BR" sz="2200" dirty="0"/>
              <a:t>“Do mesmo modo, mulheres, submetam-se aos seus maridos. Assim, se alguns são rebeldes à Palavra, a conduta de suas mulheres poderá ganhá-los sem palavras, ao notarem o recato cuidadoso da conduta de vocês” (1Pd 3: 1-2). A mulher só glorificará a Deus através do seu casamento, quando ela obedecer ao padrão Deus para o bom desempenho de seus papeis na família. É somente obedecendo a Deus que você será plenamente feliz.</a:t>
            </a:r>
          </a:p>
        </p:txBody>
      </p:sp>
    </p:spTree>
    <p:extLst>
      <p:ext uri="{BB962C8B-B14F-4D97-AF65-F5344CB8AC3E}">
        <p14:creationId xmlns:p14="http://schemas.microsoft.com/office/powerpoint/2010/main" val="1300001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277585" y="110715"/>
            <a:ext cx="11625943" cy="1015663"/>
          </a:xfrm>
          <a:prstGeom prst="rect">
            <a:avLst/>
          </a:prstGeom>
          <a:noFill/>
        </p:spPr>
        <p:txBody>
          <a:bodyPr wrap="square" rtlCol="0">
            <a:spAutoFit/>
          </a:bodyPr>
          <a:lstStyle/>
          <a:p>
            <a:pPr algn="ctr"/>
            <a:r>
              <a:rPr lang="pt-BR" sz="6000" dirty="0">
                <a:solidFill>
                  <a:srgbClr val="C00000"/>
                </a:solidFill>
                <a:latin typeface="Accidental Presidency" panose="00000400000000000000" pitchFamily="2" charset="0"/>
              </a:rPr>
              <a:t>PAPÉIS</a:t>
            </a:r>
          </a:p>
        </p:txBody>
      </p:sp>
      <p:sp>
        <p:nvSpPr>
          <p:cNvPr id="5" name="Retângulo 4">
            <a:extLst>
              <a:ext uri="{FF2B5EF4-FFF2-40B4-BE49-F238E27FC236}">
                <a16:creationId xmlns:a16="http://schemas.microsoft.com/office/drawing/2014/main" xmlns="" id="{59C94C48-CA4A-4E59-978F-EED4124FFB0A}"/>
              </a:ext>
            </a:extLst>
          </p:cNvPr>
          <p:cNvSpPr/>
          <p:nvPr/>
        </p:nvSpPr>
        <p:spPr>
          <a:xfrm>
            <a:off x="277584" y="1023219"/>
            <a:ext cx="11625943" cy="5909310"/>
          </a:xfrm>
          <a:prstGeom prst="rect">
            <a:avLst/>
          </a:prstGeom>
        </p:spPr>
        <p:txBody>
          <a:bodyPr wrap="square">
            <a:spAutoFit/>
          </a:bodyPr>
          <a:lstStyle/>
          <a:p>
            <a:r>
              <a:rPr lang="pt-BR" dirty="0">
                <a:solidFill>
                  <a:srgbClr val="FF0000"/>
                </a:solidFill>
              </a:rPr>
              <a:t>1. Homem = Líder: </a:t>
            </a:r>
            <a:r>
              <a:rPr lang="pt-BR" dirty="0"/>
              <a:t>“Mas quero que saibais que Cristo é a cabeça de todo o homem, e o homem a cabeça da mulher; e Deus a cabeça de Cristo.” (1 Coríntios 11:3) A responsabilidade de líder está sobre o marido que é submisso a liderança de Deus</a:t>
            </a:r>
          </a:p>
          <a:p>
            <a:r>
              <a:rPr lang="pt-BR" dirty="0">
                <a:solidFill>
                  <a:srgbClr val="FF0000"/>
                </a:solidFill>
              </a:rPr>
              <a:t>2. Homem = Ama: </a:t>
            </a:r>
            <a:r>
              <a:rPr lang="pt-BR" dirty="0"/>
              <a:t>“Vós, maridos, amai vossas mulheres, como também Cristo amou a igreja, e a si mesmo se entregou por ela, Para a santificar, purificando-a com a lavagem da água, pela palavra, Para a apresentar a si mesmo igreja gloriosa, sem mácula, nem ruga, nem coisa semelhante, mas santa e irrepreensível. Assim devem os maridos amar as suas próprias mulheres, como a seus próprios corpos. Quem ama a sua mulher, ama-se a si mesmo.” (Efésios 5:25-28) Esposa precisa se sentir amada por seu marido.</a:t>
            </a:r>
          </a:p>
          <a:p>
            <a:r>
              <a:rPr lang="pt-BR" dirty="0">
                <a:solidFill>
                  <a:srgbClr val="FF0000"/>
                </a:solidFill>
              </a:rPr>
              <a:t>3.  Homem = Sacerdote: </a:t>
            </a:r>
            <a:r>
              <a:rPr lang="pt-BR" dirty="0"/>
              <a:t>Que governe bem a sua própria casa, tendo seus filhos em sujeição, com toda a modéstia porque, se alguém não sabe governar a sua própria casa, terá cuidado da igreja de Deus? (1 Timóteo 3:4-5) Não adianta ganhar o mundo todo e perder sua família. </a:t>
            </a:r>
          </a:p>
          <a:p>
            <a:r>
              <a:rPr lang="pt-BR" dirty="0">
                <a:solidFill>
                  <a:srgbClr val="FF0000"/>
                </a:solidFill>
              </a:rPr>
              <a:t>4.  Homem = Encoraja: </a:t>
            </a:r>
            <a:r>
              <a:rPr lang="pt-BR" dirty="0"/>
              <a:t>“Pelo contrário, encorajem-se uns aos outros todos os dias, durante o tempo que se chama "hoje", de modo que nenhum de vocês seja endurecido pelo engano do pecado” (Hebreus 3:13) Encorajar a família tomar posição contra o pecado. </a:t>
            </a:r>
          </a:p>
          <a:p>
            <a:r>
              <a:rPr lang="pt-BR" dirty="0">
                <a:solidFill>
                  <a:srgbClr val="FF0000"/>
                </a:solidFill>
              </a:rPr>
              <a:t>5. Homem = Protetor: </a:t>
            </a:r>
            <a:r>
              <a:rPr lang="pt-BR" dirty="0"/>
              <a:t>“ E tomou o Senhor Deus o homem, e o pôs no jardim do Éden para lavrar e o guardar. ( Gêneses 2:15) Guardar sua família.</a:t>
            </a:r>
          </a:p>
          <a:p>
            <a:r>
              <a:rPr lang="pt-BR" dirty="0">
                <a:solidFill>
                  <a:srgbClr val="FF0000"/>
                </a:solidFill>
              </a:rPr>
              <a:t>6. Homem = Provedor: </a:t>
            </a:r>
            <a:r>
              <a:rPr lang="pt-BR" dirty="0"/>
              <a:t>“Se alguém não cuida de seus parentes, e especialmente dos de sua própria família, negou a fé e é pior que um descrente.” (1 Timóteo 5:8) Providenciar não somente as necessidades materiais da família, mas também o cuidado com sua casa.</a:t>
            </a:r>
          </a:p>
          <a:p>
            <a:r>
              <a:rPr lang="pt-BR" dirty="0">
                <a:solidFill>
                  <a:srgbClr val="FF0000"/>
                </a:solidFill>
              </a:rPr>
              <a:t>7. Homem = Servo de Deus: </a:t>
            </a:r>
            <a:r>
              <a:rPr lang="pt-BR" dirty="0"/>
              <a:t>“E qualquer que dentre vós quiser ser o primeiro, será servo de todos.” (Marcos 10:44) Serviço incluindo ao seu lar.</a:t>
            </a:r>
          </a:p>
        </p:txBody>
      </p:sp>
    </p:spTree>
    <p:extLst>
      <p:ext uri="{BB962C8B-B14F-4D97-AF65-F5344CB8AC3E}">
        <p14:creationId xmlns:p14="http://schemas.microsoft.com/office/powerpoint/2010/main" val="2500756437"/>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TM02900743[[fn=Orgânico]]</Template>
  <TotalTime>9</TotalTime>
  <Words>1760</Words>
  <Application>Microsoft Office PowerPoint</Application>
  <PresentationFormat>Widescreen</PresentationFormat>
  <Paragraphs>71</Paragraphs>
  <Slides>8</Slides>
  <Notes>0</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8</vt:i4>
      </vt:variant>
    </vt:vector>
  </HeadingPairs>
  <TitlesOfParts>
    <vt:vector size="13" baseType="lpstr">
      <vt:lpstr>Accidental Presidency</vt:lpstr>
      <vt:lpstr>Arial</vt:lpstr>
      <vt:lpstr>Calibri</vt:lpstr>
      <vt:lpstr>Calibri Light</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James Marlon Kleis Marlon</dc:creator>
  <cp:lastModifiedBy>Pr. Joary Jossué Carlesso - Discipulado IEADJO</cp:lastModifiedBy>
  <cp:revision>52</cp:revision>
  <dcterms:created xsi:type="dcterms:W3CDTF">2019-07-18T20:29:11Z</dcterms:created>
  <dcterms:modified xsi:type="dcterms:W3CDTF">2020-11-27T01:00:32Z</dcterms:modified>
</cp:coreProperties>
</file>